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32" r:id="rId4"/>
    <p:sldId id="292" r:id="rId5"/>
    <p:sldId id="257" r:id="rId6"/>
    <p:sldId id="313" r:id="rId7"/>
    <p:sldId id="314" r:id="rId8"/>
    <p:sldId id="307" r:id="rId9"/>
    <p:sldId id="269" r:id="rId10"/>
    <p:sldId id="315" r:id="rId11"/>
    <p:sldId id="280" r:id="rId12"/>
    <p:sldId id="308" r:id="rId13"/>
    <p:sldId id="316" r:id="rId14"/>
    <p:sldId id="259" r:id="rId15"/>
    <p:sldId id="260" r:id="rId16"/>
    <p:sldId id="281" r:id="rId17"/>
    <p:sldId id="261" r:id="rId18"/>
    <p:sldId id="262" r:id="rId19"/>
    <p:sldId id="263" r:id="rId20"/>
    <p:sldId id="264" r:id="rId21"/>
    <p:sldId id="265" r:id="rId22"/>
    <p:sldId id="266" r:id="rId23"/>
    <p:sldId id="311" r:id="rId24"/>
    <p:sldId id="312"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9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jpeg"/><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jpeg"/><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7.jpeg"/><Relationship Id="rId10" Type="http://schemas.openxmlformats.org/officeDocument/2006/relationships/slideLayout" Target="../slideLayouts/slideLayout2.xml"/><Relationship Id="rId1" Type="http://schemas.openxmlformats.org/officeDocument/2006/relationships/tags" Target="../tags/tag4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jpeg"/><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22.jpeg"/><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tags" Target="../tags/tag65.xml"/><Relationship Id="rId6" Type="http://schemas.openxmlformats.org/officeDocument/2006/relationships/image" Target="../media/image1.jpeg"/><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tags" Target="../tags/tag70.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image" Target="../media/image29.png"/><Relationship Id="rId3" Type="http://schemas.openxmlformats.org/officeDocument/2006/relationships/tags" Target="../tags/tag72.xml"/><Relationship Id="rId2" Type="http://schemas.openxmlformats.org/officeDocument/2006/relationships/image" Target="../media/image28.png"/><Relationship Id="rId1" Type="http://schemas.openxmlformats.org/officeDocument/2006/relationships/tags" Target="../tags/tag71.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jpeg"/><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image" Target="../media/image31.jpe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tags" Target="../tags/tag78.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png"/><Relationship Id="rId7" Type="http://schemas.openxmlformats.org/officeDocument/2006/relationships/tags" Target="../tags/tag87.xml"/><Relationship Id="rId6" Type="http://schemas.openxmlformats.org/officeDocument/2006/relationships/image" Target="../media/image1.jpeg"/><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jpeg"/><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36.png"/><Relationship Id="rId2" Type="http://schemas.openxmlformats.org/officeDocument/2006/relationships/tags" Target="../tags/tag88.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png"/><Relationship Id="rId7" Type="http://schemas.openxmlformats.org/officeDocument/2006/relationships/tags" Target="../tags/tag10.xml"/><Relationship Id="rId6" Type="http://schemas.openxmlformats.org/officeDocument/2006/relationships/image" Target="../media/image1.jpeg"/><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jpe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6.png"/><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jpe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8.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tags" Target="../tags/tag28.xml"/><Relationship Id="rId5" Type="http://schemas.openxmlformats.org/officeDocument/2006/relationships/image" Target="../media/image1.jpe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slideLayout" Target="../slideLayouts/slideLayout2.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12.jpeg"/><Relationship Id="rId10"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1.jpeg"/><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497840" y="692150"/>
            <a:ext cx="11597640" cy="2387600"/>
          </a:xfrm>
        </p:spPr>
        <p:txBody>
          <a:bodyPr/>
          <a:p>
            <a:pPr marL="0" indent="0" algn="ctr">
              <a:spcBef>
                <a:spcPts val="1000"/>
              </a:spcBef>
              <a:buClrTx/>
              <a:buSzTx/>
              <a:buFont typeface="Arial" panose="020B0604020202020204" pitchFamily="34" charset="0"/>
            </a:pPr>
            <a:r>
              <a:rPr lang="en-US" altLang="zh-CN" b="1">
                <a:solidFill>
                  <a:srgbClr val="FF0000"/>
                </a:solidFill>
                <a:latin typeface="楷体" panose="02010609060101010101" charset="-122"/>
                <a:ea typeface="楷体" panose="02010609060101010101" charset="-122"/>
                <a:cs typeface="楷体" panose="02010609060101010101" charset="-122"/>
              </a:rPr>
              <a:t>数学文化</a:t>
            </a:r>
            <a:r>
              <a:rPr lang="zh-CN" altLang="en-US" b="1">
                <a:solidFill>
                  <a:srgbClr val="FF0000"/>
                </a:solidFill>
                <a:latin typeface="楷体" panose="02010609060101010101" charset="-122"/>
                <a:ea typeface="楷体" panose="02010609060101010101" charset="-122"/>
                <a:cs typeface="楷体" panose="02010609060101010101" charset="-122"/>
              </a:rPr>
              <a:t>专题</a:t>
            </a:r>
            <a:r>
              <a:rPr lang="en-US" altLang="zh-CN" b="1">
                <a:solidFill>
                  <a:srgbClr val="FF0000"/>
                </a:solidFill>
                <a:latin typeface="楷体" panose="02010609060101010101" charset="-122"/>
                <a:ea typeface="楷体" panose="02010609060101010101" charset="-122"/>
                <a:cs typeface="楷体" panose="02010609060101010101" charset="-122"/>
              </a:rPr>
              <a:t>——美</a:t>
            </a:r>
            <a:r>
              <a:rPr lang="zh-CN" altLang="en-US" b="1">
                <a:solidFill>
                  <a:srgbClr val="FF0000"/>
                </a:solidFill>
                <a:latin typeface="楷体" panose="02010609060101010101" charset="-122"/>
                <a:ea typeface="楷体" panose="02010609060101010101" charset="-122"/>
                <a:cs typeface="楷体" panose="02010609060101010101" charset="-122"/>
              </a:rPr>
              <a:t>的</a:t>
            </a:r>
            <a:r>
              <a:rPr lang="en-US" altLang="zh-CN" b="1">
                <a:solidFill>
                  <a:srgbClr val="FF0000"/>
                </a:solidFill>
                <a:latin typeface="楷体" panose="02010609060101010101" charset="-122"/>
                <a:ea typeface="楷体" panose="02010609060101010101" charset="-122"/>
                <a:cs typeface="楷体" panose="02010609060101010101" charset="-122"/>
              </a:rPr>
              <a:t>比例探究</a:t>
            </a:r>
            <a:endParaRPr lang="en-US" altLang="zh-CN" b="1">
              <a:solidFill>
                <a:srgbClr val="FF0000"/>
              </a:solidFill>
              <a:latin typeface="楷体" panose="02010609060101010101" charset="-122"/>
              <a:ea typeface="楷体" panose="02010609060101010101" charset="-122"/>
              <a:cs typeface="楷体" panose="02010609060101010101" charset="-122"/>
            </a:endParaRPr>
          </a:p>
        </p:txBody>
      </p:sp>
      <p:sp>
        <p:nvSpPr>
          <p:cNvPr id="3" name="副标题 2"/>
          <p:cNvSpPr>
            <a:spLocks noGrp="1"/>
          </p:cNvSpPr>
          <p:nvPr>
            <p:ph type="subTitle" idx="1"/>
          </p:nvPr>
        </p:nvSpPr>
        <p:spPr>
          <a:xfrm>
            <a:off x="2451100" y="3954463"/>
            <a:ext cx="9144000" cy="1655762"/>
          </a:xfrm>
        </p:spPr>
        <p:txBody>
          <a:bodyPr/>
          <a:p>
            <a:endParaRPr lang="zh-CN" altLang="en-US"/>
          </a:p>
          <a:p>
            <a:pPr algn="r"/>
            <a:r>
              <a:rPr lang="zh-CN" altLang="en-US" sz="2800" b="1">
                <a:latin typeface="楷体" panose="02010609060101010101" charset="-122"/>
                <a:ea typeface="楷体" panose="02010609060101010101" charset="-122"/>
                <a:cs typeface="楷体" panose="02010609060101010101" charset="-122"/>
              </a:rPr>
              <a:t>郑州市第一〇六高级中学</a:t>
            </a:r>
            <a:r>
              <a:rPr lang="en-US" altLang="zh-CN" sz="2800" b="1">
                <a:latin typeface="楷体" panose="02010609060101010101" charset="-122"/>
                <a:ea typeface="楷体" panose="02010609060101010101" charset="-122"/>
                <a:cs typeface="楷体" panose="02010609060101010101" charset="-122"/>
              </a:rPr>
              <a:t> </a:t>
            </a:r>
            <a:r>
              <a:rPr lang="zh-CN" altLang="en-US" sz="2800" b="1">
                <a:latin typeface="楷体" panose="02010609060101010101" charset="-122"/>
                <a:ea typeface="楷体" panose="02010609060101010101" charset="-122"/>
                <a:cs typeface="楷体" panose="02010609060101010101" charset="-122"/>
              </a:rPr>
              <a:t>数学组</a:t>
            </a:r>
            <a:endParaRPr lang="zh-CN" altLang="en-US" sz="2800" b="1">
              <a:latin typeface="楷体" panose="02010609060101010101" charset="-122"/>
              <a:ea typeface="楷体" panose="02010609060101010101" charset="-122"/>
              <a:cs typeface="楷体" panose="02010609060101010101" charset="-122"/>
            </a:endParaRPr>
          </a:p>
        </p:txBody>
      </p:sp>
      <p:pic>
        <p:nvPicPr>
          <p:cNvPr id="24" name="图片 23" descr="校徽"/>
          <p:cNvPicPr>
            <a:picLocks noChangeAspect="1"/>
          </p:cNvPicPr>
          <p:nvPr>
            <p:custDataLst>
              <p:tags r:id="rId1"/>
            </p:custDataLst>
          </p:nvPr>
        </p:nvPicPr>
        <p:blipFill>
          <a:blip r:embed="rId2"/>
          <a:stretch>
            <a:fillRect/>
          </a:stretch>
        </p:blipFill>
        <p:spPr>
          <a:xfrm>
            <a:off x="11303635" y="10795"/>
            <a:ext cx="880745" cy="863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0555" y="1735455"/>
            <a:ext cx="10997565" cy="2245360"/>
          </a:xfrm>
        </p:spPr>
        <p:txBody>
          <a:bodyPr>
            <a:noAutofit/>
          </a:bodyPr>
          <a:p>
            <a:pPr marL="0" indent="0">
              <a:buNone/>
            </a:pPr>
            <a:r>
              <a:rPr lang="zh-CN" altLang="en-US" sz="3600">
                <a:latin typeface="楷体" panose="02010609060101010101" charset="-122"/>
                <a:ea typeface="楷体" panose="02010609060101010101" charset="-122"/>
                <a:cs typeface="楷体" panose="02010609060101010101" charset="-122"/>
              </a:rPr>
              <a:t>黄金比的美毋庸置疑，</a:t>
            </a:r>
            <a:r>
              <a:rPr lang="zh-CN" altLang="en-US" sz="3600">
                <a:latin typeface="楷体" panose="02010609060101010101" charset="-122"/>
                <a:ea typeface="楷体" panose="02010609060101010101" charset="-122"/>
                <a:cs typeface="楷体" panose="02010609060101010101" charset="-122"/>
              </a:rPr>
              <a:t>但在纷繁的世界中能被我们运用的美的规律难道只有黄金比例一种吗？</a:t>
            </a:r>
            <a:endParaRPr lang="zh-CN" altLang="en-US" sz="3600">
              <a:latin typeface="楷体" panose="02010609060101010101" charset="-122"/>
              <a:ea typeface="楷体" panose="02010609060101010101" charset="-122"/>
              <a:cs typeface="楷体" panose="02010609060101010101" charset="-122"/>
            </a:endParaRPr>
          </a:p>
        </p:txBody>
      </p:sp>
      <p:sp>
        <p:nvSpPr>
          <p:cNvPr id="6" name="矩形 5"/>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思考</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55600" y="1500505"/>
            <a:ext cx="4696460" cy="2430145"/>
          </a:xfrm>
        </p:spPr>
        <p:txBody>
          <a:bodyPr>
            <a:normAutofit/>
          </a:bodyPr>
          <a:p>
            <a:r>
              <a:rPr lang="zh-CN" altLang="en-US"/>
              <a:t> </a:t>
            </a:r>
            <a:r>
              <a:rPr lang="zh-CN" altLang="en-US">
                <a:latin typeface="楷体" panose="02010609060101010101" charset="-122"/>
                <a:ea typeface="楷体" panose="02010609060101010101" charset="-122"/>
                <a:cs typeface="楷体" panose="02010609060101010101" charset="-122"/>
              </a:rPr>
              <a:t>黄金分割被运用到西方绘画当中时，画面主体一般放置在黄金分割点处，黄金分割的比例为1：0.618，接近</a:t>
            </a:r>
            <a:r>
              <a:rPr lang="zh-CN" altLang="en-US" b="1">
                <a:solidFill>
                  <a:srgbClr val="FF0000"/>
                </a:solidFill>
                <a:latin typeface="楷体" panose="02010609060101010101" charset="-122"/>
                <a:ea typeface="楷体" panose="02010609060101010101" charset="-122"/>
                <a:cs typeface="楷体" panose="02010609060101010101" charset="-122"/>
              </a:rPr>
              <a:t>四六开</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p:txBody>
      </p:sp>
      <p:sp>
        <p:nvSpPr>
          <p:cNvPr id="6" name="矩形 5"/>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思考</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pic>
        <p:nvPicPr>
          <p:cNvPr id="5" name="图片 4" descr="826892d9f1234334b7561ed6e9b12f86"/>
          <p:cNvPicPr>
            <a:picLocks noChangeAspect="1"/>
          </p:cNvPicPr>
          <p:nvPr/>
        </p:nvPicPr>
        <p:blipFill>
          <a:blip r:embed="rId6"/>
          <a:stretch>
            <a:fillRect/>
          </a:stretch>
        </p:blipFill>
        <p:spPr>
          <a:xfrm>
            <a:off x="5391785" y="1021080"/>
            <a:ext cx="5993765" cy="3416935"/>
          </a:xfrm>
          <a:prstGeom prst="rect">
            <a:avLst/>
          </a:prstGeom>
        </p:spPr>
      </p:pic>
      <p:sp>
        <p:nvSpPr>
          <p:cNvPr id="10" name="文本框 9"/>
          <p:cNvSpPr txBox="1"/>
          <p:nvPr/>
        </p:nvSpPr>
        <p:spPr>
          <a:xfrm>
            <a:off x="355600" y="4655820"/>
            <a:ext cx="11308080" cy="1477010"/>
          </a:xfrm>
          <a:prstGeom prst="rect">
            <a:avLst/>
          </a:prstGeom>
          <a:noFill/>
        </p:spPr>
        <p:txBody>
          <a:bodyPr wrap="square" rtlCol="0">
            <a:noAutofit/>
          </a:bodyPr>
          <a:p>
            <a:r>
              <a:rPr lang="zh-CN" altLang="en-US" sz="2800">
                <a:sym typeface="+mn-ea"/>
              </a:rPr>
              <a:t> </a:t>
            </a:r>
            <a:r>
              <a:rPr lang="zh-CN" altLang="en-US" sz="2800">
                <a:latin typeface="宋体" panose="02010600030101010101" pitchFamily="2" charset="-122"/>
                <a:ea typeface="宋体" panose="02010600030101010101" pitchFamily="2" charset="-122"/>
                <a:sym typeface="+mn-ea"/>
              </a:rPr>
              <a:t>•</a:t>
            </a:r>
            <a:r>
              <a:rPr lang="en-US" altLang="zh-CN" sz="2800">
                <a:latin typeface="宋体" panose="02010600030101010101" pitchFamily="2" charset="-122"/>
                <a:ea typeface="宋体" panose="02010600030101010101" pitchFamily="2" charset="-122"/>
                <a:sym typeface="+mn-ea"/>
              </a:rPr>
              <a:t> </a:t>
            </a:r>
            <a:r>
              <a:rPr lang="zh-CN" altLang="en-US" sz="2800">
                <a:latin typeface="楷体" panose="02010609060101010101" charset="-122"/>
                <a:ea typeface="楷体" panose="02010609060101010101" charset="-122"/>
                <a:cs typeface="楷体" panose="02010609060101010101" charset="-122"/>
                <a:sym typeface="+mn-ea"/>
              </a:rPr>
              <a:t>中国传统绘画也有类似黄金分割的论述，在中国的《画论》中叫做“</a:t>
            </a:r>
            <a:r>
              <a:rPr lang="zh-CN" altLang="en-US" sz="2800" b="1">
                <a:solidFill>
                  <a:srgbClr val="FF0000"/>
                </a:solidFill>
                <a:latin typeface="楷体" panose="02010609060101010101" charset="-122"/>
                <a:ea typeface="楷体" panose="02010609060101010101" charset="-122"/>
                <a:cs typeface="楷体" panose="02010609060101010101" charset="-122"/>
                <a:sym typeface="+mn-ea"/>
              </a:rPr>
              <a:t>三七停</a:t>
            </a:r>
            <a:r>
              <a:rPr lang="zh-CN" altLang="en-US" sz="2800">
                <a:latin typeface="楷体" panose="02010609060101010101" charset="-122"/>
                <a:ea typeface="楷体" panose="02010609060101010101" charset="-122"/>
                <a:cs typeface="楷体" panose="02010609060101010101" charset="-122"/>
                <a:sym typeface="+mn-ea"/>
              </a:rPr>
              <a:t>”。多把主体物象放在三七点上，稳中求奇，险中求稳，着意对比，打破对称，形成一个富有节奏的协调整体。</a:t>
            </a:r>
            <a:endParaRPr lang="zh-CN" altLang="en-US" sz="2800">
              <a:latin typeface="楷体" panose="02010609060101010101" charset="-122"/>
              <a:ea typeface="楷体" panose="02010609060101010101" charset="-122"/>
              <a:cs typeface="楷体" panose="02010609060101010101"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640"/>
          <p:cNvPicPr>
            <a:picLocks noChangeAspect="1"/>
          </p:cNvPicPr>
          <p:nvPr>
            <p:custDataLst>
              <p:tags r:id="rId1"/>
            </p:custDataLst>
          </p:nvPr>
        </p:nvPicPr>
        <p:blipFill>
          <a:blip r:embed="rId2"/>
          <a:stretch>
            <a:fillRect/>
          </a:stretch>
        </p:blipFill>
        <p:spPr>
          <a:xfrm>
            <a:off x="147955" y="875030"/>
            <a:ext cx="3299460" cy="5547360"/>
          </a:xfrm>
          <a:prstGeom prst="rect">
            <a:avLst/>
          </a:prstGeom>
        </p:spPr>
      </p:pic>
      <p:sp>
        <p:nvSpPr>
          <p:cNvPr id="4" name="文本框 3"/>
          <p:cNvSpPr txBox="1"/>
          <p:nvPr/>
        </p:nvSpPr>
        <p:spPr>
          <a:xfrm>
            <a:off x="616585" y="6422390"/>
            <a:ext cx="2578100" cy="368300"/>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sym typeface="+mn-ea"/>
              </a:rPr>
              <a:t>明 朱端《烟江远眺图》</a:t>
            </a:r>
            <a:endParaRPr lang="zh-CN" altLang="en-US">
              <a:latin typeface="楷体" panose="02010609060101010101" charset="-122"/>
              <a:ea typeface="楷体" panose="02010609060101010101" charset="-122"/>
              <a:cs typeface="楷体" panose="02010609060101010101" charset="-122"/>
              <a:sym typeface="+mn-ea"/>
            </a:endParaRPr>
          </a:p>
        </p:txBody>
      </p:sp>
      <p:sp>
        <p:nvSpPr>
          <p:cNvPr id="6" name="矩形 5"/>
          <p:cNvSpPr/>
          <p:nvPr>
            <p:custDataLst>
              <p:tags r:id="rId3"/>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5"/>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6"/>
            </p:custDataLst>
          </p:nvPr>
        </p:nvPicPr>
        <p:blipFill>
          <a:blip r:embed="rId7"/>
          <a:stretch>
            <a:fillRect/>
          </a:stretch>
        </p:blipFill>
        <p:spPr>
          <a:xfrm>
            <a:off x="11303635" y="10795"/>
            <a:ext cx="880745" cy="863600"/>
          </a:xfrm>
          <a:prstGeom prst="rect">
            <a:avLst/>
          </a:prstGeom>
        </p:spPr>
      </p:pic>
      <p:pic>
        <p:nvPicPr>
          <p:cNvPr id="10" name="图片 9" descr="640 (1)"/>
          <p:cNvPicPr>
            <a:picLocks noChangeAspect="1"/>
          </p:cNvPicPr>
          <p:nvPr/>
        </p:nvPicPr>
        <p:blipFill>
          <a:blip r:embed="rId8"/>
          <a:stretch>
            <a:fillRect/>
          </a:stretch>
        </p:blipFill>
        <p:spPr>
          <a:xfrm>
            <a:off x="3667125" y="885825"/>
            <a:ext cx="4648200" cy="5541645"/>
          </a:xfrm>
          <a:prstGeom prst="rect">
            <a:avLst/>
          </a:prstGeom>
        </p:spPr>
      </p:pic>
      <p:sp>
        <p:nvSpPr>
          <p:cNvPr id="11" name="文本框 10"/>
          <p:cNvSpPr txBox="1"/>
          <p:nvPr/>
        </p:nvSpPr>
        <p:spPr>
          <a:xfrm>
            <a:off x="4810760" y="6427470"/>
            <a:ext cx="2808605" cy="395605"/>
          </a:xfrm>
          <a:prstGeom prst="rect">
            <a:avLst/>
          </a:prstGeom>
          <a:noFill/>
        </p:spPr>
        <p:txBody>
          <a:bodyPr wrap="square" rtlCol="0" anchor="t">
            <a:noAutofit/>
          </a:bodyPr>
          <a:p>
            <a:r>
              <a:rPr lang="zh-CN" altLang="en-US">
                <a:latin typeface="楷体" panose="02010609060101010101" charset="-122"/>
                <a:ea typeface="楷体" panose="02010609060101010101" charset="-122"/>
                <a:cs typeface="楷体" panose="02010609060101010101" charset="-122"/>
              </a:rPr>
              <a:t>北宋 范宽《雪景寒林图》</a:t>
            </a:r>
            <a:endParaRPr lang="zh-CN" altLang="en-US">
              <a:latin typeface="楷体" panose="02010609060101010101" charset="-122"/>
              <a:ea typeface="楷体" panose="02010609060101010101" charset="-122"/>
              <a:cs typeface="楷体" panose="02010609060101010101" charset="-122"/>
            </a:endParaRPr>
          </a:p>
          <a:p>
            <a:endParaRPr lang="zh-CN" altLang="en-US">
              <a:latin typeface="楷体" panose="02010609060101010101" charset="-122"/>
              <a:ea typeface="楷体" panose="02010609060101010101" charset="-122"/>
              <a:cs typeface="楷体" panose="02010609060101010101" charset="-122"/>
            </a:endParaRPr>
          </a:p>
        </p:txBody>
      </p:sp>
      <p:pic>
        <p:nvPicPr>
          <p:cNvPr id="12" name="图片 11" descr="640 (2)"/>
          <p:cNvPicPr>
            <a:picLocks noChangeAspect="1"/>
          </p:cNvPicPr>
          <p:nvPr/>
        </p:nvPicPr>
        <p:blipFill>
          <a:blip r:embed="rId9"/>
          <a:stretch>
            <a:fillRect/>
          </a:stretch>
        </p:blipFill>
        <p:spPr>
          <a:xfrm>
            <a:off x="8535035" y="874395"/>
            <a:ext cx="3542030" cy="5536565"/>
          </a:xfrm>
          <a:prstGeom prst="rect">
            <a:avLst/>
          </a:prstGeom>
        </p:spPr>
      </p:pic>
      <p:sp>
        <p:nvSpPr>
          <p:cNvPr id="13" name="文本框 12"/>
          <p:cNvSpPr txBox="1"/>
          <p:nvPr/>
        </p:nvSpPr>
        <p:spPr>
          <a:xfrm>
            <a:off x="8985885" y="6424295"/>
            <a:ext cx="4352925" cy="398780"/>
          </a:xfrm>
          <a:prstGeom prst="rect">
            <a:avLst/>
          </a:prstGeom>
          <a:noFill/>
        </p:spPr>
        <p:txBody>
          <a:bodyPr wrap="square" rtlCol="0" anchor="t">
            <a:noAutofit/>
          </a:bodyPr>
          <a:p>
            <a:r>
              <a:rPr lang="zh-CN" altLang="en-US">
                <a:latin typeface="楷体" panose="02010609060101010101" charset="-122"/>
                <a:ea typeface="楷体" panose="02010609060101010101" charset="-122"/>
                <a:cs typeface="楷体" panose="02010609060101010101" charset="-122"/>
              </a:rPr>
              <a:t>明 吴伟《江山渔乐图》</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v2-fb612466c6894b4651f39a5553062d52_r (1)"/>
          <p:cNvPicPr>
            <a:picLocks noChangeAspect="1"/>
          </p:cNvPicPr>
          <p:nvPr>
            <p:ph idx="1"/>
          </p:nvPr>
        </p:nvPicPr>
        <p:blipFill>
          <a:blip r:embed="rId1"/>
          <a:stretch>
            <a:fillRect/>
          </a:stretch>
        </p:blipFill>
        <p:spPr>
          <a:xfrm>
            <a:off x="3151505" y="1090930"/>
            <a:ext cx="5888990" cy="5480685"/>
          </a:xfrm>
          <a:prstGeom prst="rect">
            <a:avLst/>
          </a:prstGeom>
        </p:spPr>
      </p:pic>
      <p:sp>
        <p:nvSpPr>
          <p:cNvPr id="6" name="矩形 5"/>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4"/>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v2-a93b0fd6399ef1ae71640b576aa01cd0_r"/>
          <p:cNvPicPr>
            <a:picLocks noChangeAspect="1"/>
          </p:cNvPicPr>
          <p:nvPr>
            <p:ph idx="1"/>
          </p:nvPr>
        </p:nvPicPr>
        <p:blipFill>
          <a:blip r:embed="rId1"/>
          <a:stretch>
            <a:fillRect/>
          </a:stretch>
        </p:blipFill>
        <p:spPr>
          <a:xfrm>
            <a:off x="948055" y="1463675"/>
            <a:ext cx="4351655" cy="4351655"/>
          </a:xfrm>
          <a:prstGeom prst="rect">
            <a:avLst/>
          </a:prstGeom>
        </p:spPr>
      </p:pic>
      <p:pic>
        <p:nvPicPr>
          <p:cNvPr id="5" name="图片 4" descr="v2-e3d5ceb7adae9fe7bf112566e8725f2a_r"/>
          <p:cNvPicPr>
            <a:picLocks noChangeAspect="1"/>
          </p:cNvPicPr>
          <p:nvPr/>
        </p:nvPicPr>
        <p:blipFill>
          <a:blip r:embed="rId2"/>
          <a:stretch>
            <a:fillRect/>
          </a:stretch>
        </p:blipFill>
        <p:spPr>
          <a:xfrm>
            <a:off x="6572250" y="1473835"/>
            <a:ext cx="4341495" cy="4341495"/>
          </a:xfrm>
          <a:prstGeom prst="rect">
            <a:avLst/>
          </a:prstGeom>
        </p:spPr>
      </p:pic>
      <p:sp>
        <p:nvSpPr>
          <p:cNvPr id="6" name="矩形 5"/>
          <p:cNvSpPr/>
          <p:nvPr>
            <p:custDataLst>
              <p:tags r:id="rId3"/>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5"/>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6"/>
            </p:custDataLst>
          </p:nvPr>
        </p:nvPicPr>
        <p:blipFill>
          <a:blip r:embed="rId7"/>
          <a:stretch>
            <a:fillRect/>
          </a:stretch>
        </p:blipFill>
        <p:spPr>
          <a:xfrm>
            <a:off x="11303635" y="10795"/>
            <a:ext cx="880745" cy="86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v2-3cd5633ac34c7bd3fb2939e8fd21756e_r"/>
          <p:cNvPicPr>
            <a:picLocks noChangeAspect="1"/>
          </p:cNvPicPr>
          <p:nvPr>
            <p:ph idx="1"/>
          </p:nvPr>
        </p:nvPicPr>
        <p:blipFill>
          <a:blip r:embed="rId1"/>
          <a:stretch>
            <a:fillRect/>
          </a:stretch>
        </p:blipFill>
        <p:spPr>
          <a:xfrm>
            <a:off x="5290820" y="1834515"/>
            <a:ext cx="6586220" cy="3335655"/>
          </a:xfrm>
          <a:prstGeom prst="rect">
            <a:avLst/>
          </a:prstGeom>
        </p:spPr>
      </p:pic>
      <p:sp>
        <p:nvSpPr>
          <p:cNvPr id="6" name="矩形 5"/>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白银比</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4"/>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pic>
        <p:nvPicPr>
          <p:cNvPr id="3" name="内容占位符 3"/>
          <p:cNvPicPr>
            <a:picLocks noChangeAspect="1"/>
          </p:cNvPicPr>
          <p:nvPr>
            <p:custDataLst>
              <p:tags r:id="rId7"/>
            </p:custDataLst>
          </p:nvPr>
        </p:nvPicPr>
        <p:blipFill>
          <a:blip r:embed="rId8"/>
          <a:stretch>
            <a:fillRect/>
          </a:stretch>
        </p:blipFill>
        <p:spPr>
          <a:xfrm>
            <a:off x="991235" y="774700"/>
            <a:ext cx="4001770" cy="5694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202295" y="1756410"/>
            <a:ext cx="3550920" cy="3992245"/>
          </a:xfrm>
        </p:spPr>
        <p:txBody>
          <a:bodyPr>
            <a:normAutofit fontScale="90000" lnSpcReduction="10000"/>
          </a:bodyPr>
          <a:p>
            <a:pPr marL="0" indent="0" fontAlgn="auto">
              <a:lnSpc>
                <a:spcPct val="150000"/>
              </a:lnSpc>
              <a:buNone/>
            </a:pPr>
            <a:r>
              <a:rPr lang="zh-CN" altLang="en-US">
                <a:latin typeface="楷体" panose="02010609060101010101" charset="-122"/>
                <a:ea typeface="楷体" panose="02010609060101010101" charset="-122"/>
                <a:cs typeface="楷体" panose="02010609060101010101" charset="-122"/>
              </a:rPr>
              <a:t>“</a:t>
            </a:r>
            <a:r>
              <a:rPr lang="zh-CN" altLang="en-US" b="1">
                <a:solidFill>
                  <a:srgbClr val="FF0000"/>
                </a:solidFill>
                <a:latin typeface="楷体" panose="02010609060101010101" charset="-122"/>
                <a:ea typeface="楷体" panose="02010609060101010101" charset="-122"/>
                <a:cs typeface="楷体" panose="02010609060101010101" charset="-122"/>
              </a:rPr>
              <a:t>昙曜五窟</a:t>
            </a:r>
            <a:r>
              <a:rPr lang="zh-CN" altLang="en-US">
                <a:latin typeface="楷体" panose="02010609060101010101" charset="-122"/>
                <a:ea typeface="楷体" panose="02010609060101010101" charset="-122"/>
                <a:cs typeface="楷体" panose="02010609060101010101" charset="-122"/>
              </a:rPr>
              <a:t>”：开凿于公元460－465年，是云冈石窟的第一期工程。五个石窟的中央都雕刻了巨大的如来佛像，象征了北魏五朝的五代皇帝。</a:t>
            </a:r>
            <a:endParaRPr lang="zh-CN" altLang="en-US">
              <a:latin typeface="楷体" panose="02010609060101010101" charset="-122"/>
              <a:ea typeface="楷体" panose="02010609060101010101" charset="-122"/>
              <a:cs typeface="楷体" panose="02010609060101010101" charset="-122"/>
            </a:endParaRPr>
          </a:p>
        </p:txBody>
      </p:sp>
      <p:pic>
        <p:nvPicPr>
          <p:cNvPr id="4" name="图片 3" descr="094315p09t82ntfffpjjjv"/>
          <p:cNvPicPr>
            <a:picLocks noChangeAspect="1"/>
          </p:cNvPicPr>
          <p:nvPr/>
        </p:nvPicPr>
        <p:blipFill>
          <a:blip r:embed="rId1"/>
          <a:stretch>
            <a:fillRect/>
          </a:stretch>
        </p:blipFill>
        <p:spPr>
          <a:xfrm>
            <a:off x="229235" y="1523365"/>
            <a:ext cx="7840980" cy="4686300"/>
          </a:xfrm>
          <a:prstGeom prst="rect">
            <a:avLst/>
          </a:prstGeom>
        </p:spPr>
      </p:pic>
      <p:sp>
        <p:nvSpPr>
          <p:cNvPr id="6" name="矩形 5"/>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1384300" y="252730"/>
            <a:ext cx="2978785"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建筑中</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的白银比</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4"/>
            </p:custDataLst>
          </p:nvPr>
        </p:nvSpPr>
        <p:spPr>
          <a:xfrm>
            <a:off x="4363085" y="310515"/>
            <a:ext cx="297624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9380" y="1490345"/>
            <a:ext cx="1732915" cy="4351655"/>
          </a:xfrm>
        </p:spPr>
        <p:txBody>
          <a:bodyPr/>
          <a:p>
            <a:r>
              <a:rPr lang="en-US" altLang="zh-CN"/>
              <a:t>9</a:t>
            </a:r>
            <a:r>
              <a:rPr lang="zh-CN" altLang="en-US"/>
              <a:t>号石窟窟形的雕凿</a:t>
            </a:r>
            <a:endParaRPr lang="zh-CN" altLang="en-US"/>
          </a:p>
        </p:txBody>
      </p:sp>
      <p:grpSp>
        <p:nvGrpSpPr>
          <p:cNvPr id="31" name="组合 30"/>
          <p:cNvGrpSpPr/>
          <p:nvPr/>
        </p:nvGrpSpPr>
        <p:grpSpPr>
          <a:xfrm>
            <a:off x="2030730" y="164465"/>
            <a:ext cx="10007600" cy="6762750"/>
            <a:chOff x="3198" y="259"/>
            <a:chExt cx="15760" cy="10650"/>
          </a:xfrm>
        </p:grpSpPr>
        <p:pic>
          <p:nvPicPr>
            <p:cNvPr id="4" name="图片 3" descr="v2-edec62e4124232707375b92c5e69c449_r"/>
            <p:cNvPicPr>
              <a:picLocks noChangeAspect="1"/>
            </p:cNvPicPr>
            <p:nvPr/>
          </p:nvPicPr>
          <p:blipFill>
            <a:blip r:embed="rId1"/>
            <a:stretch>
              <a:fillRect/>
            </a:stretch>
          </p:blipFill>
          <p:spPr>
            <a:xfrm>
              <a:off x="3198" y="259"/>
              <a:ext cx="15760" cy="10650"/>
            </a:xfrm>
            <a:prstGeom prst="rect">
              <a:avLst/>
            </a:prstGeom>
          </p:spPr>
        </p:pic>
        <p:sp>
          <p:nvSpPr>
            <p:cNvPr id="10" name="矩形 9"/>
            <p:cNvSpPr/>
            <p:nvPr/>
          </p:nvSpPr>
          <p:spPr>
            <a:xfrm>
              <a:off x="10466" y="1373"/>
              <a:ext cx="7418" cy="7418"/>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 name="直接连接符 10"/>
            <p:cNvCxnSpPr/>
            <p:nvPr/>
          </p:nvCxnSpPr>
          <p:spPr>
            <a:xfrm>
              <a:off x="10464" y="1345"/>
              <a:ext cx="7382" cy="738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10464" y="1454"/>
              <a:ext cx="7400" cy="739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3" name="椭圆 12"/>
            <p:cNvSpPr/>
            <p:nvPr/>
          </p:nvSpPr>
          <p:spPr>
            <a:xfrm>
              <a:off x="10466" y="1453"/>
              <a:ext cx="7418" cy="7274"/>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cv</a:t>
              </a:r>
              <a:endParaRPr lang="en-US" altLang="zh-CN"/>
            </a:p>
          </p:txBody>
        </p:sp>
        <p:sp>
          <p:nvSpPr>
            <p:cNvPr id="14" name="矩形 13"/>
            <p:cNvSpPr/>
            <p:nvPr/>
          </p:nvSpPr>
          <p:spPr>
            <a:xfrm>
              <a:off x="5209" y="1381"/>
              <a:ext cx="5273" cy="741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椭圆 14"/>
            <p:cNvSpPr/>
            <p:nvPr>
              <p:custDataLst>
                <p:tags r:id="rId2"/>
              </p:custDataLst>
            </p:nvPr>
          </p:nvSpPr>
          <p:spPr>
            <a:xfrm>
              <a:off x="5179" y="1373"/>
              <a:ext cx="5285" cy="5183"/>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cv</a:t>
              </a:r>
              <a:endParaRPr lang="en-US" altLang="zh-CN"/>
            </a:p>
          </p:txBody>
        </p:sp>
        <p:cxnSp>
          <p:nvCxnSpPr>
            <p:cNvPr id="16" name="直接连接符 15"/>
            <p:cNvCxnSpPr/>
            <p:nvPr/>
          </p:nvCxnSpPr>
          <p:spPr>
            <a:xfrm>
              <a:off x="5110" y="6562"/>
              <a:ext cx="5364"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5219" y="1363"/>
              <a:ext cx="5164" cy="516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V="1">
              <a:off x="5273" y="1436"/>
              <a:ext cx="5109" cy="510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26" name="任意多边形 25"/>
            <p:cNvSpPr/>
            <p:nvPr/>
          </p:nvSpPr>
          <p:spPr>
            <a:xfrm>
              <a:off x="5191" y="6577"/>
              <a:ext cx="5291" cy="2200"/>
            </a:xfrm>
            <a:custGeom>
              <a:avLst/>
              <a:gdLst>
                <a:gd name="connisteX0" fmla="*/ 0 w 3359785"/>
                <a:gd name="connsiteY0" fmla="*/ 0 h 1397000"/>
                <a:gd name="connisteX1" fmla="*/ 266065 w 3359785"/>
                <a:gd name="connsiteY1" fmla="*/ 254000 h 1397000"/>
                <a:gd name="connisteX2" fmla="*/ 473710 w 3359785"/>
                <a:gd name="connsiteY2" fmla="*/ 438785 h 1397000"/>
                <a:gd name="connisteX3" fmla="*/ 716280 w 3359785"/>
                <a:gd name="connsiteY3" fmla="*/ 611505 h 1397000"/>
                <a:gd name="connisteX4" fmla="*/ 970280 w 3359785"/>
                <a:gd name="connsiteY4" fmla="*/ 762000 h 1397000"/>
                <a:gd name="connisteX5" fmla="*/ 1258570 w 3359785"/>
                <a:gd name="connsiteY5" fmla="*/ 935355 h 1397000"/>
                <a:gd name="connisteX6" fmla="*/ 1581785 w 3359785"/>
                <a:gd name="connsiteY6" fmla="*/ 1073785 h 1397000"/>
                <a:gd name="connisteX7" fmla="*/ 2089785 w 3359785"/>
                <a:gd name="connsiteY7" fmla="*/ 1246505 h 1397000"/>
                <a:gd name="connisteX8" fmla="*/ 2597785 w 3359785"/>
                <a:gd name="connsiteY8" fmla="*/ 1373505 h 1397000"/>
                <a:gd name="connisteX9" fmla="*/ 2967355 w 3359785"/>
                <a:gd name="connsiteY9" fmla="*/ 1385570 h 1397000"/>
                <a:gd name="connisteX10" fmla="*/ 3359785 w 3359785"/>
                <a:gd name="connsiteY10" fmla="*/ 1397000 h 139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3359785" h="1397000">
                  <a:moveTo>
                    <a:pt x="0" y="0"/>
                  </a:moveTo>
                  <a:cubicBezTo>
                    <a:pt x="48895" y="46990"/>
                    <a:pt x="171450" y="166370"/>
                    <a:pt x="266065" y="254000"/>
                  </a:cubicBezTo>
                  <a:cubicBezTo>
                    <a:pt x="360680" y="341630"/>
                    <a:pt x="383540" y="367030"/>
                    <a:pt x="473710" y="438785"/>
                  </a:cubicBezTo>
                  <a:cubicBezTo>
                    <a:pt x="563880" y="510540"/>
                    <a:pt x="617220" y="546735"/>
                    <a:pt x="716280" y="611505"/>
                  </a:cubicBezTo>
                  <a:cubicBezTo>
                    <a:pt x="815340" y="676275"/>
                    <a:pt x="861695" y="697230"/>
                    <a:pt x="970280" y="762000"/>
                  </a:cubicBezTo>
                  <a:cubicBezTo>
                    <a:pt x="1078865" y="826770"/>
                    <a:pt x="1136015" y="873125"/>
                    <a:pt x="1258570" y="935355"/>
                  </a:cubicBezTo>
                  <a:cubicBezTo>
                    <a:pt x="1381125" y="997585"/>
                    <a:pt x="1415415" y="1011555"/>
                    <a:pt x="1581785" y="1073785"/>
                  </a:cubicBezTo>
                  <a:cubicBezTo>
                    <a:pt x="1748155" y="1136015"/>
                    <a:pt x="1886585" y="1186815"/>
                    <a:pt x="2089785" y="1246505"/>
                  </a:cubicBezTo>
                  <a:cubicBezTo>
                    <a:pt x="2292985" y="1306195"/>
                    <a:pt x="2422525" y="1345565"/>
                    <a:pt x="2597785" y="1373505"/>
                  </a:cubicBezTo>
                  <a:cubicBezTo>
                    <a:pt x="2773045" y="1401445"/>
                    <a:pt x="2814955" y="1381125"/>
                    <a:pt x="2967355" y="1385570"/>
                  </a:cubicBezTo>
                  <a:cubicBezTo>
                    <a:pt x="3119755" y="1390015"/>
                    <a:pt x="3288665" y="1395095"/>
                    <a:pt x="3359785" y="1397000"/>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任意多边形 27"/>
            <p:cNvSpPr/>
            <p:nvPr/>
          </p:nvSpPr>
          <p:spPr>
            <a:xfrm>
              <a:off x="5162" y="6556"/>
              <a:ext cx="5257" cy="2215"/>
            </a:xfrm>
            <a:custGeom>
              <a:avLst/>
              <a:gdLst>
                <a:gd name="connisteX0" fmla="*/ 0 w 3338195"/>
                <a:gd name="connsiteY0" fmla="*/ 1405890 h 1406730"/>
                <a:gd name="connisteX1" fmla="*/ 417195 w 3338195"/>
                <a:gd name="connsiteY1" fmla="*/ 1397000 h 1406730"/>
                <a:gd name="connisteX2" fmla="*/ 816610 w 3338195"/>
                <a:gd name="connsiteY2" fmla="*/ 1333500 h 1406730"/>
                <a:gd name="connisteX3" fmla="*/ 1252220 w 3338195"/>
                <a:gd name="connsiteY3" fmla="*/ 1261110 h 1406730"/>
                <a:gd name="connisteX4" fmla="*/ 1669415 w 3338195"/>
                <a:gd name="connsiteY4" fmla="*/ 1125220 h 1406730"/>
                <a:gd name="connisteX5" fmla="*/ 2313305 w 3338195"/>
                <a:gd name="connsiteY5" fmla="*/ 825500 h 1406730"/>
                <a:gd name="connisteX6" fmla="*/ 2803525 w 3338195"/>
                <a:gd name="connsiteY6" fmla="*/ 480695 h 1406730"/>
                <a:gd name="connisteX7" fmla="*/ 3121025 w 3338195"/>
                <a:gd name="connsiteY7" fmla="*/ 226695 h 1406730"/>
                <a:gd name="connisteX8" fmla="*/ 3338195 w 3338195"/>
                <a:gd name="connsiteY8" fmla="*/ 0 h 14067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338195" h="1406730">
                  <a:moveTo>
                    <a:pt x="0" y="1405890"/>
                  </a:moveTo>
                  <a:cubicBezTo>
                    <a:pt x="75565" y="1405255"/>
                    <a:pt x="254000" y="1411605"/>
                    <a:pt x="417195" y="1397000"/>
                  </a:cubicBezTo>
                  <a:cubicBezTo>
                    <a:pt x="580390" y="1382395"/>
                    <a:pt x="649605" y="1360805"/>
                    <a:pt x="816610" y="1333500"/>
                  </a:cubicBezTo>
                  <a:cubicBezTo>
                    <a:pt x="983615" y="1306195"/>
                    <a:pt x="1081405" y="1303020"/>
                    <a:pt x="1252220" y="1261110"/>
                  </a:cubicBezTo>
                  <a:cubicBezTo>
                    <a:pt x="1423035" y="1219200"/>
                    <a:pt x="1457325" y="1212215"/>
                    <a:pt x="1669415" y="1125220"/>
                  </a:cubicBezTo>
                  <a:cubicBezTo>
                    <a:pt x="1881505" y="1038225"/>
                    <a:pt x="2086610" y="954405"/>
                    <a:pt x="2313305" y="825500"/>
                  </a:cubicBezTo>
                  <a:cubicBezTo>
                    <a:pt x="2540000" y="696595"/>
                    <a:pt x="2642235" y="600710"/>
                    <a:pt x="2803525" y="480695"/>
                  </a:cubicBezTo>
                  <a:cubicBezTo>
                    <a:pt x="2964815" y="360680"/>
                    <a:pt x="3014345" y="322580"/>
                    <a:pt x="3121025" y="226695"/>
                  </a:cubicBezTo>
                  <a:cubicBezTo>
                    <a:pt x="3227705" y="130810"/>
                    <a:pt x="3301365" y="40005"/>
                    <a:pt x="3338195" y="0"/>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12798" y="4486"/>
              <a:ext cx="2462" cy="1058"/>
            </a:xfrm>
            <a:prstGeom prst="rect">
              <a:avLst/>
            </a:prstGeom>
            <a:noFill/>
          </p:spPr>
          <p:txBody>
            <a:bodyPr wrap="square" rtlCol="0">
              <a:noAutofit/>
            </a:bodyPr>
            <a:p>
              <a:r>
                <a:rPr lang="zh-CN" altLang="en-US" sz="3600">
                  <a:solidFill>
                    <a:srgbClr val="FF0000"/>
                  </a:solidFill>
                </a:rPr>
                <a:t>正方体</a:t>
              </a:r>
              <a:endParaRPr lang="zh-CN" altLang="en-US" sz="3600">
                <a:solidFill>
                  <a:srgbClr val="FF0000"/>
                </a:solidFill>
              </a:endParaRPr>
            </a:p>
          </p:txBody>
        </p:sp>
        <mc:AlternateContent xmlns:mc="http://schemas.openxmlformats.org/markup-compatibility/2006">
          <mc:Choice xmlns:a14="http://schemas.microsoft.com/office/drawing/2010/main" Requires="a14">
            <p:sp>
              <p:nvSpPr>
                <p:cNvPr id="30" name="文本框 29"/>
                <p:cNvSpPr txBox="1"/>
                <p:nvPr/>
              </p:nvSpPr>
              <p:spPr>
                <a:xfrm>
                  <a:off x="6412" y="4487"/>
                  <a:ext cx="3444" cy="914"/>
                </a:xfrm>
                <a:prstGeom prst="rect">
                  <a:avLst/>
                </a:prstGeom>
                <a:noFill/>
              </p:spPr>
              <p:txBody>
                <a:bodyPr wrap="square" rtlCol="0">
                  <a:noAutofit/>
                </a:bodyPr>
                <a:p>
                  <a14:m>
                    <m:oMath xmlns:m="http://schemas.openxmlformats.org/officeDocument/2006/math">
                      <m:rad>
                        <m:radPr>
                          <m:degHide m:val="on"/>
                          <m:ctrlPr>
                            <a:rPr lang="en-US" altLang="zh-CN" sz="3600" i="1">
                              <a:solidFill>
                                <a:srgbClr val="FF0000"/>
                              </a:solidFill>
                              <a:latin typeface="Cambria Math" panose="02040503050406030204" charset="0"/>
                              <a:cs typeface="Cambria Math" panose="02040503050406030204" charset="0"/>
                            </a:rPr>
                          </m:ctrlPr>
                        </m:radPr>
                        <m:deg/>
                        <m:e>
                          <m:r>
                            <a:rPr lang="en-US" altLang="zh-CN" sz="3600" i="1">
                              <a:solidFill>
                                <a:srgbClr val="FF0000"/>
                              </a:solidFill>
                              <a:latin typeface="Cambria Math" panose="02040503050406030204" charset="0"/>
                              <a:cs typeface="Cambria Math" panose="02040503050406030204" charset="0"/>
                            </a:rPr>
                            <m:t>2</m:t>
                          </m:r>
                        </m:e>
                      </m:rad>
                    </m:oMath>
                  </a14:m>
                  <a:r>
                    <a:rPr lang="zh-CN" altLang="en-US" sz="3600">
                      <a:solidFill>
                        <a:srgbClr val="FF0000"/>
                      </a:solidFill>
                      <a:latin typeface="Cambria Math" panose="02040503050406030204" charset="0"/>
                      <a:cs typeface="Cambria Math" panose="02040503050406030204" charset="0"/>
                    </a:rPr>
                    <a:t>矩形</a:t>
                  </a:r>
                  <a:endParaRPr lang="zh-CN" altLang="en-US" sz="3600">
                    <a:solidFill>
                      <a:srgbClr val="FF0000"/>
                    </a:solidFill>
                    <a:latin typeface="Cambria Math" panose="02040503050406030204" charset="0"/>
                    <a:cs typeface="Cambria Math" panose="02040503050406030204"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6412" y="4487"/>
                  <a:ext cx="3444" cy="914"/>
                </a:xfrm>
                <a:prstGeom prst="rect">
                  <a:avLst/>
                </a:prstGeom>
                <a:blipFill rotWithShape="1">
                  <a:blip r:embed="rId3"/>
                </a:blipFill>
              </p:spPr>
              <p:txBody>
                <a:bodyPr/>
                <a:lstStyle/>
                <a:p>
                  <a:r>
                    <a:rPr lang="zh-CN" altLang="en-US">
                      <a:noFill/>
                    </a:rPr>
                    <a:t> </a:t>
                  </a:r>
                </a:p>
              </p:txBody>
            </p:sp>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5369560" y="478155"/>
            <a:ext cx="8942070" cy="59023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478280" y="194945"/>
            <a:ext cx="3792855" cy="6663055"/>
          </a:xfrm>
          <a:prstGeom prst="rect">
            <a:avLst/>
          </a:prstGeom>
        </p:spPr>
      </p:pic>
      <p:sp>
        <p:nvSpPr>
          <p:cNvPr id="6" name="内容占位符 2"/>
          <p:cNvSpPr>
            <a:spLocks noGrp="1"/>
          </p:cNvSpPr>
          <p:nvPr>
            <p:custDataLst>
              <p:tags r:id="rId5"/>
            </p:custDataLst>
          </p:nvPr>
        </p:nvSpPr>
        <p:spPr>
          <a:xfrm>
            <a:off x="119380" y="1490345"/>
            <a:ext cx="117221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6</a:t>
            </a:r>
            <a:r>
              <a:rPr lang="zh-CN" altLang="en-US"/>
              <a:t>号石窟窟形的雕凿</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257300" y="874395"/>
                <a:ext cx="8804910" cy="743585"/>
              </a:xfrm>
            </p:spPr>
            <p:txBody>
              <a:bodyPr/>
              <a:p>
                <a:r>
                  <a:rPr lang="zh-CN" altLang="en-US" sz="3200">
                    <a:latin typeface="楷体" panose="02010609060101010101" charset="-122"/>
                    <a:ea typeface="楷体" panose="02010609060101010101" charset="-122"/>
                    <a:cs typeface="楷体" panose="02010609060101010101" charset="-122"/>
                  </a:rPr>
                  <a:t>数百个我国古代案例中都可以发现</a:t>
                </a:r>
                <a14:m>
                  <m:oMath xmlns:m="http://schemas.openxmlformats.org/officeDocument/2006/math">
                    <m:rad>
                      <m:radPr>
                        <m:degHide m:val="on"/>
                        <m:ctrlPr>
                          <a:rPr lang="en-US" altLang="zh-CN" sz="3200" i="1">
                            <a:latin typeface="Cambria Math" panose="02040503050406030204" charset="0"/>
                            <a:ea typeface="楷体" panose="02010609060101010101" charset="-122"/>
                            <a:cs typeface="Cambria Math" panose="02040503050406030204" charset="0"/>
                          </a:rPr>
                        </m:ctrlPr>
                      </m:radPr>
                      <m:deg/>
                      <m:e>
                        <m:r>
                          <a:rPr lang="en-US" altLang="zh-CN" sz="3200" i="1">
                            <a:latin typeface="Cambria Math" panose="02040503050406030204" charset="0"/>
                            <a:ea typeface="MS Mincho" charset="0"/>
                            <a:cs typeface="Cambria Math" panose="02040503050406030204" charset="0"/>
                          </a:rPr>
                          <m:t>2</m:t>
                        </m:r>
                      </m:e>
                    </m:rad>
                  </m:oMath>
                </a14:m>
                <a:r>
                  <a:rPr lang="zh-CN" altLang="en-US" sz="3200">
                    <a:latin typeface="楷体" panose="02010609060101010101" charset="-122"/>
                    <a:ea typeface="楷体" panose="02010609060101010101" charset="-122"/>
                    <a:cs typeface="楷体" panose="02010609060101010101" charset="-122"/>
                  </a:rPr>
                  <a:t>的踪迹。</a:t>
                </a:r>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257300" y="874395"/>
                <a:ext cx="8804910" cy="743585"/>
              </a:xfrm>
              <a:blipFill rotWithShape="1">
                <a:blip r:embed="rId1"/>
                <a:stretch>
                  <a:fillRect b="-423143"/>
                </a:stretch>
              </a:blipFill>
            </p:spPr>
            <p:txBody>
              <a:bodyPr/>
              <a:lstStyle/>
              <a:p>
                <a:r>
                  <a:rPr lang="zh-CN" altLang="en-US">
                    <a:noFill/>
                  </a:rPr>
                  <a:t> </a:t>
                </a:r>
              </a:p>
            </p:txBody>
          </p:sp>
        </mc:Fallback>
      </mc:AlternateContent>
      <p:pic>
        <p:nvPicPr>
          <p:cNvPr id="4" name="图片 3" descr="342ac65c1038534369e4d748a7278778ca80886e"/>
          <p:cNvPicPr>
            <a:picLocks noChangeAspect="1"/>
          </p:cNvPicPr>
          <p:nvPr/>
        </p:nvPicPr>
        <p:blipFill>
          <a:blip r:embed="rId2"/>
          <a:stretch>
            <a:fillRect/>
          </a:stretch>
        </p:blipFill>
        <p:spPr>
          <a:xfrm>
            <a:off x="1083945" y="1617980"/>
            <a:ext cx="9152255" cy="5105400"/>
          </a:xfrm>
          <a:prstGeom prst="rect">
            <a:avLst/>
          </a:prstGeom>
        </p:spPr>
      </p:pic>
      <p:sp>
        <p:nvSpPr>
          <p:cNvPr id="5" name="文本框 4"/>
          <p:cNvSpPr txBox="1"/>
          <p:nvPr/>
        </p:nvSpPr>
        <p:spPr>
          <a:xfrm>
            <a:off x="5828665" y="5544185"/>
            <a:ext cx="6096000" cy="368300"/>
          </a:xfrm>
          <a:prstGeom prst="rect">
            <a:avLst/>
          </a:prstGeom>
          <a:noFill/>
        </p:spPr>
        <p:txBody>
          <a:bodyPr wrap="square" rtlCol="0" anchor="t">
            <a:spAutoFit/>
          </a:bodyPr>
          <a:p>
            <a:r>
              <a:rPr lang="zh-CN" altLang="en-US"/>
              <a:t>山西应县木塔</a:t>
            </a:r>
            <a:r>
              <a:rPr lang="zh-CN" altLang="en-US"/>
              <a:t>和山西佛光寺大殿</a:t>
            </a:r>
            <a:endParaRPr lang="zh-CN" altLang="en-US"/>
          </a:p>
        </p:txBody>
      </p:sp>
      <p:sp>
        <p:nvSpPr>
          <p:cNvPr id="6" name="矩形 5"/>
          <p:cNvSpPr/>
          <p:nvPr>
            <p:custDataLst>
              <p:tags r:id="rId3"/>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白银比</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5"/>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6"/>
            </p:custDataLst>
          </p:nvPr>
        </p:nvPicPr>
        <p:blipFill>
          <a:blip r:embed="rId7"/>
          <a:stretch>
            <a:fillRect/>
          </a:stretch>
        </p:blipFill>
        <p:spPr>
          <a:xfrm>
            <a:off x="11303635" y="10795"/>
            <a:ext cx="880745" cy="86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825625"/>
            <a:ext cx="10310495" cy="4351655"/>
          </a:xfrm>
        </p:spPr>
        <p:txBody>
          <a:bodyPr/>
          <a:p>
            <a:pPr marL="0" indent="0">
              <a:buNone/>
            </a:pPr>
            <a:r>
              <a:rPr lang="en-US" altLang="zh-CN" sz="3200">
                <a:latin typeface="楷体" panose="02010609060101010101" charset="-122"/>
                <a:ea typeface="楷体" panose="02010609060101010101" charset="-122"/>
                <a:cs typeface="楷体" panose="02010609060101010101" charset="-122"/>
              </a:rPr>
              <a:t>1.</a:t>
            </a:r>
            <a:r>
              <a:rPr lang="zh-CN" altLang="en-US" sz="3200">
                <a:latin typeface="楷体" panose="02010609060101010101" charset="-122"/>
                <a:ea typeface="楷体" panose="02010609060101010101" charset="-122"/>
                <a:cs typeface="楷体" panose="02010609060101010101" charset="-122"/>
              </a:rPr>
              <a:t>体会数学在美术中的作用，更加理性地鉴赏美术作品；</a:t>
            </a:r>
            <a:endParaRPr lang="zh-CN" altLang="en-US" sz="3200">
              <a:latin typeface="楷体" panose="02010609060101010101" charset="-122"/>
              <a:ea typeface="楷体" panose="02010609060101010101" charset="-122"/>
              <a:cs typeface="楷体" panose="02010609060101010101" charset="-122"/>
            </a:endParaRPr>
          </a:p>
          <a:p>
            <a:pPr marL="0" indent="0">
              <a:buNone/>
            </a:pPr>
            <a:r>
              <a:rPr lang="en-US" altLang="zh-CN" sz="3200">
                <a:latin typeface="楷体" panose="02010609060101010101" charset="-122"/>
                <a:ea typeface="楷体" panose="02010609060101010101" charset="-122"/>
                <a:cs typeface="楷体" panose="02010609060101010101" charset="-122"/>
              </a:rPr>
              <a:t>2.</a:t>
            </a:r>
            <a:r>
              <a:rPr lang="zh-CN" altLang="en-US" sz="3200">
                <a:latin typeface="楷体" panose="02010609060101010101" charset="-122"/>
                <a:ea typeface="楷体" panose="02010609060101010101" charset="-122"/>
                <a:cs typeface="楷体" panose="02010609060101010101" charset="-122"/>
              </a:rPr>
              <a:t>通过黄金比与白银比的实例，将绘画、设计和建筑等艺术作品与数学文化联系起来，提高数学学习兴趣，提升文化</a:t>
            </a:r>
            <a:r>
              <a:rPr lang="zh-CN" altLang="en-US" sz="3200">
                <a:latin typeface="楷体" panose="02010609060101010101" charset="-122"/>
                <a:ea typeface="楷体" panose="02010609060101010101" charset="-122"/>
                <a:cs typeface="楷体" panose="02010609060101010101" charset="-122"/>
              </a:rPr>
              <a:t>自信；</a:t>
            </a:r>
            <a:endParaRPr lang="zh-CN" altLang="en-US" sz="3200">
              <a:latin typeface="楷体" panose="02010609060101010101" charset="-122"/>
              <a:ea typeface="楷体" panose="02010609060101010101" charset="-122"/>
              <a:cs typeface="楷体" panose="02010609060101010101" charset="-122"/>
            </a:endParaRPr>
          </a:p>
          <a:p>
            <a:pPr marL="0" indent="0">
              <a:buNone/>
            </a:pPr>
            <a:r>
              <a:rPr lang="en-US" altLang="zh-CN" sz="3200">
                <a:latin typeface="楷体" panose="02010609060101010101" charset="-122"/>
                <a:ea typeface="楷体" panose="02010609060101010101" charset="-122"/>
                <a:cs typeface="楷体" panose="02010609060101010101" charset="-122"/>
              </a:rPr>
              <a:t>3.</a:t>
            </a:r>
            <a:r>
              <a:rPr lang="zh-CN" altLang="en-US" sz="3200">
                <a:latin typeface="楷体" panose="02010609060101010101" charset="-122"/>
                <a:ea typeface="楷体" panose="02010609060101010101" charset="-122"/>
                <a:cs typeface="楷体" panose="02010609060101010101" charset="-122"/>
              </a:rPr>
              <a:t>能够解决比例相关的数学文化问题</a:t>
            </a:r>
            <a:r>
              <a:rPr lang="zh-CN" altLang="en-US" sz="3200">
                <a:latin typeface="楷体" panose="02010609060101010101" charset="-122"/>
                <a:ea typeface="楷体" panose="02010609060101010101" charset="-122"/>
                <a:cs typeface="楷体" panose="02010609060101010101" charset="-122"/>
                <a:sym typeface="+mn-ea"/>
              </a:rPr>
              <a:t>，提升数学</a:t>
            </a:r>
            <a:r>
              <a:rPr lang="zh-CN" altLang="en-US" sz="3200">
                <a:latin typeface="楷体" panose="02010609060101010101" charset="-122"/>
                <a:ea typeface="楷体" panose="02010609060101010101" charset="-122"/>
                <a:cs typeface="楷体" panose="02010609060101010101" charset="-122"/>
                <a:sym typeface="+mn-ea"/>
              </a:rPr>
              <a:t>运算、直观想象和数学抽象素养。</a:t>
            </a:r>
            <a:endParaRPr lang="zh-CN" altLang="en-US" sz="3200">
              <a:latin typeface="楷体" panose="02010609060101010101" charset="-122"/>
              <a:ea typeface="楷体" panose="02010609060101010101" charset="-122"/>
              <a:cs typeface="楷体" panose="02010609060101010101" charset="-122"/>
              <a:sym typeface="+mn-ea"/>
            </a:endParaRPr>
          </a:p>
        </p:txBody>
      </p:sp>
      <p:sp>
        <p:nvSpPr>
          <p:cNvPr id="4" name="矩形 3"/>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学习</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目标</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6" name="矩形 5"/>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half" idx="2"/>
          </p:nvPr>
        </p:nvSpPr>
        <p:spPr>
          <a:xfrm>
            <a:off x="840105" y="747395"/>
            <a:ext cx="3985895" cy="5149215"/>
          </a:xfrm>
        </p:spPr>
        <p:txBody>
          <a:bodyPr>
            <a:noAutofit/>
          </a:bodyPr>
          <a:p>
            <a:r>
              <a:rPr lang="zh-CN" altLang="en-US" sz="3200">
                <a:latin typeface="楷体" panose="02010609060101010101" charset="-122"/>
                <a:ea typeface="楷体" panose="02010609060101010101" charset="-122"/>
                <a:cs typeface="楷体" panose="02010609060101010101" charset="-122"/>
              </a:rPr>
              <a:t>北宋时期的《营造法式》，是最权威的关于我国古建筑技术著作，其方圆圆方图就直接点明了方圆之间的关系。并配上了这段话</a:t>
            </a:r>
            <a:r>
              <a:rPr lang="zh-CN" altLang="en-US" sz="3200" b="1">
                <a:solidFill>
                  <a:srgbClr val="FF0000"/>
                </a:solidFill>
                <a:latin typeface="楷体" panose="02010609060101010101" charset="-122"/>
                <a:ea typeface="楷体" panose="02010609060101010101" charset="-122"/>
                <a:cs typeface="楷体" panose="02010609060101010101" charset="-122"/>
              </a:rPr>
              <a:t>“万物周始而圆方用焉，大匠造制而规矩设焉，或毁方而为圆，或破圆而为方，方中为圆者谓之圆方，圆中为方者谓之方圆也”。</a:t>
            </a:r>
            <a:endParaRPr lang="zh-CN" altLang="en-US" sz="3200" b="1">
              <a:solidFill>
                <a:srgbClr val="FF0000"/>
              </a:solidFill>
              <a:latin typeface="楷体" panose="02010609060101010101" charset="-122"/>
              <a:ea typeface="楷体" panose="02010609060101010101" charset="-122"/>
              <a:cs typeface="楷体" panose="02010609060101010101" charset="-122"/>
            </a:endParaRPr>
          </a:p>
        </p:txBody>
      </p:sp>
      <p:pic>
        <p:nvPicPr>
          <p:cNvPr id="9" name="图片占位符 8"/>
          <p:cNvPicPr>
            <a:picLocks noChangeAspect="1"/>
          </p:cNvPicPr>
          <p:nvPr>
            <p:ph type="pic" idx="1"/>
            <p:custDataLst>
              <p:tags r:id="rId1"/>
            </p:custDataLst>
          </p:nvPr>
        </p:nvPicPr>
        <p:blipFill>
          <a:blip r:embed="rId2"/>
          <a:stretch>
            <a:fillRect/>
          </a:stretch>
        </p:blipFill>
        <p:spPr>
          <a:xfrm>
            <a:off x="5697220" y="-70485"/>
            <a:ext cx="5184775" cy="69284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485775" y="1407795"/>
            <a:ext cx="11122025" cy="2806065"/>
          </a:xfrm>
        </p:spPr>
        <p:txBody>
          <a:bodyPr>
            <a:noAutofit/>
          </a:bodyPr>
          <a:p>
            <a:r>
              <a:rPr lang="zh-CN" altLang="en-US" sz="3200">
                <a:latin typeface="楷体" panose="02010609060101010101" charset="-122"/>
                <a:ea typeface="楷体" panose="02010609060101010101" charset="-122"/>
                <a:cs typeface="楷体" panose="02010609060101010101" charset="-122"/>
              </a:rPr>
              <a:t>其实这段图文摘自中国最古老，约公元前1世纪成书的数学和天文学著作《周髀算经》中。说明反反复复运用方圆做图的比例其实是古代大匠设下的规矩。</a:t>
            </a:r>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endParaRPr>
          </a:p>
          <a:p>
            <a:r>
              <a:rPr lang="zh-CN" altLang="en-US" sz="3200">
                <a:latin typeface="楷体" panose="02010609060101010101" charset="-122"/>
                <a:ea typeface="楷体" panose="02010609060101010101" charset="-122"/>
                <a:cs typeface="楷体" panose="02010609060101010101" charset="-122"/>
              </a:rPr>
              <a:t>天圆地</a:t>
            </a:r>
            <a:r>
              <a:rPr lang="zh-CN" altLang="en-US" sz="3200">
                <a:latin typeface="楷体" panose="02010609060101010101" charset="-122"/>
                <a:ea typeface="楷体" panose="02010609060101010101" charset="-122"/>
                <a:cs typeface="楷体" panose="02010609060101010101" charset="-122"/>
              </a:rPr>
              <a:t>方</a:t>
            </a:r>
            <a:endParaRPr lang="zh-CN" altLang="en-US" sz="3200">
              <a:latin typeface="楷体" panose="02010609060101010101" charset="-122"/>
              <a:ea typeface="楷体" panose="02010609060101010101" charset="-122"/>
              <a:cs typeface="楷体" panose="02010609060101010101" charset="-122"/>
            </a:endParaRPr>
          </a:p>
          <a:p>
            <a:r>
              <a:rPr lang="zh-CN" altLang="en-US" sz="3200">
                <a:latin typeface="楷体" panose="02010609060101010101" charset="-122"/>
                <a:ea typeface="楷体" panose="02010609060101010101" charset="-122"/>
                <a:cs typeface="楷体" panose="02010609060101010101" charset="-122"/>
              </a:rPr>
              <a:t>规矩方圆</a:t>
            </a:r>
            <a:endParaRPr lang="zh-CN" altLang="en-US" sz="3200">
              <a:latin typeface="楷体" panose="02010609060101010101" charset="-122"/>
              <a:ea typeface="楷体" panose="02010609060101010101" charset="-122"/>
              <a:cs typeface="楷体" panose="02010609060101010101" charset="-122"/>
            </a:endParaRPr>
          </a:p>
          <a:p>
            <a:endParaRPr lang="zh-CN" altLang="en-US" sz="3200">
              <a:latin typeface="楷体" panose="02010609060101010101" charset="-122"/>
              <a:ea typeface="楷体" panose="02010609060101010101" charset="-122"/>
              <a:cs typeface="楷体" panose="02010609060101010101" charset="-122"/>
              <a:sym typeface="+mn-ea"/>
            </a:endParaRPr>
          </a:p>
          <a:p>
            <a:endParaRPr lang="zh-CN" altLang="en-US" sz="3200">
              <a:latin typeface="楷体" panose="02010609060101010101" charset="-122"/>
              <a:ea typeface="楷体" panose="02010609060101010101" charset="-122"/>
              <a:cs typeface="楷体" panose="02010609060101010101" charset="-122"/>
              <a:sym typeface="+mn-ea"/>
            </a:endParaRPr>
          </a:p>
        </p:txBody>
      </p:sp>
      <p:sp>
        <p:nvSpPr>
          <p:cNvPr id="2" name="矩形 1"/>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白银比</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11200" y="940435"/>
                <a:ext cx="10769600" cy="4351655"/>
              </a:xfrm>
            </p:spPr>
            <p:txBody>
              <a:bodyPr/>
              <a:p>
                <a:pPr marL="0" indent="0">
                  <a:buNone/>
                </a:pPr>
                <a:r>
                  <a:rPr lang="zh-CN" altLang="en-US">
                    <a:sym typeface="+mn-ea"/>
                  </a:rPr>
                  <a:t>【</a:t>
                </a:r>
                <a:r>
                  <a:rPr lang="en-US" altLang="zh-CN">
                    <a:latin typeface="楷体" panose="02010609060101010101" charset="-122"/>
                    <a:ea typeface="楷体" panose="02010609060101010101" charset="-122"/>
                    <a:cs typeface="楷体" panose="02010609060101010101" charset="-122"/>
                    <a:sym typeface="+mn-ea"/>
                  </a:rPr>
                  <a:t>2020</a:t>
                </a:r>
                <a:r>
                  <a:rPr lang="zh-CN" altLang="en-US">
                    <a:latin typeface="楷体" panose="02010609060101010101" charset="-122"/>
                    <a:ea typeface="楷体" panose="02010609060101010101" charset="-122"/>
                    <a:cs typeface="楷体" panose="02010609060101010101" charset="-122"/>
                    <a:sym typeface="+mn-ea"/>
                  </a:rPr>
                  <a:t>全国</a:t>
                </a:r>
                <a:r>
                  <a:rPr lang="en-US" altLang="zh-CN">
                    <a:latin typeface="楷体" panose="02010609060101010101" charset="-122"/>
                    <a:ea typeface="楷体" panose="02010609060101010101" charset="-122"/>
                    <a:cs typeface="楷体" panose="02010609060101010101" charset="-122"/>
                    <a:sym typeface="+mn-ea"/>
                  </a:rPr>
                  <a:t>4</a:t>
                </a:r>
                <a:r>
                  <a:rPr lang="zh-CN" altLang="en-US">
                    <a:sym typeface="+mn-ea"/>
                  </a:rPr>
                  <a:t>】</a:t>
                </a:r>
                <a:endParaRPr lang="zh-CN" altLang="en-US"/>
              </a:p>
              <a:p>
                <a:pPr marL="0" indent="0">
                  <a:buNone/>
                </a:pPr>
                <a:r>
                  <a:rPr lang="en-US" altLang="zh-CN">
                    <a:latin typeface="楷体" panose="02010609060101010101" charset="-122"/>
                    <a:ea typeface="楷体" panose="02010609060101010101" charset="-122"/>
                    <a:cs typeface="楷体" panose="02010609060101010101" charset="-122"/>
                  </a:rPr>
                  <a:t>埃及胡夫金字塔是古代世界建筑奇迹之一，它的形状可视为一个正四棱锥，以该四棱锥的高为边长的正方形面积等于该四棱锥一个侧面三角形的面积，则其侧面三角形底边上的高与底面正方形的边长的比值为（    ）</a:t>
                </a:r>
                <a:endParaRPr lang="en-US" altLang="zh-CN">
                  <a:latin typeface="楷体" panose="02010609060101010101" charset="-122"/>
                  <a:ea typeface="楷体" panose="02010609060101010101" charset="-122"/>
                  <a:cs typeface="楷体" panose="02010609060101010101" charset="-122"/>
                </a:endParaRPr>
              </a:p>
              <a:p>
                <a:pPr marL="0" indent="0">
                  <a:buNone/>
                </a:pPr>
                <a:r>
                  <a:rPr lang="en-US" altLang="zh-CN">
                    <a:latin typeface="楷体" panose="02010609060101010101" charset="-122"/>
                    <a:ea typeface="楷体" panose="02010609060101010101" charset="-122"/>
                    <a:cs typeface="楷体" panose="02010609060101010101" charset="-122"/>
                  </a:rPr>
                  <a:t>A．</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楷体" panose="02010609060101010101" charset="-122"/>
                                <a:cs typeface="Cambria Math" panose="02040503050406030204" charset="0"/>
                              </a:rPr>
                              <m:t>5</m:t>
                            </m:r>
                          </m:e>
                        </m:rad>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1</m:t>
                        </m:r>
                      </m:num>
                      <m:den>
                        <m:r>
                          <a:rPr lang="en-US" altLang="zh-CN" i="1">
                            <a:latin typeface="Cambria Math" panose="02040503050406030204" charset="0"/>
                            <a:ea typeface="楷体" panose="02010609060101010101" charset="-122"/>
                            <a:cs typeface="Cambria Math" panose="02040503050406030204" charset="0"/>
                          </a:rPr>
                          <m:t>4</m:t>
                        </m:r>
                      </m:den>
                    </m:f>
                  </m:oMath>
                </a14:m>
                <a:r>
                  <a:rPr lang="en-US" altLang="zh-CN">
                    <a:latin typeface="楷体" panose="02010609060101010101" charset="-122"/>
                    <a:ea typeface="楷体" panose="02010609060101010101" charset="-122"/>
                    <a:cs typeface="楷体" panose="02010609060101010101" charset="-122"/>
                  </a:rPr>
                  <a:t> 	     B．</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楷体" panose="02010609060101010101" charset="-122"/>
                                <a:cs typeface="Cambria Math" panose="02040503050406030204" charset="0"/>
                              </a:rPr>
                              <m:t>5</m:t>
                            </m:r>
                          </m:e>
                        </m:rad>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1</m:t>
                        </m:r>
                      </m:num>
                      <m:den>
                        <m:r>
                          <a:rPr lang="en-US" altLang="zh-CN" i="1">
                            <a:latin typeface="Cambria Math" panose="02040503050406030204" charset="0"/>
                            <a:ea typeface="楷体" panose="02010609060101010101" charset="-122"/>
                            <a:cs typeface="Cambria Math" panose="02040503050406030204" charset="0"/>
                          </a:rPr>
                          <m:t>2</m:t>
                        </m:r>
                      </m:den>
                    </m:f>
                  </m:oMath>
                </a14:m>
                <a:r>
                  <a:rPr lang="en-US" altLang="zh-CN">
                    <a:latin typeface="楷体" panose="02010609060101010101" charset="-122"/>
                    <a:ea typeface="楷体" panose="02010609060101010101" charset="-122"/>
                    <a:cs typeface="楷体" panose="02010609060101010101" charset="-122"/>
                  </a:rPr>
                  <a:t> 	</a:t>
                </a:r>
                <a:endParaRPr lang="en-US" altLang="zh-CN">
                  <a:latin typeface="楷体" panose="02010609060101010101" charset="-122"/>
                  <a:ea typeface="楷体" panose="02010609060101010101" charset="-122"/>
                  <a:cs typeface="楷体" panose="02010609060101010101" charset="-122"/>
                </a:endParaRPr>
              </a:p>
              <a:p>
                <a:pPr marL="0" indent="0">
                  <a:buNone/>
                </a:pPr>
                <a:r>
                  <a:rPr lang="en-US" altLang="zh-CN">
                    <a:latin typeface="楷体" panose="02010609060101010101" charset="-122"/>
                    <a:ea typeface="楷体" panose="02010609060101010101" charset="-122"/>
                    <a:cs typeface="楷体" panose="02010609060101010101" charset="-122"/>
                  </a:rPr>
                  <a:t>C．</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楷体" panose="02010609060101010101" charset="-122"/>
                                <a:cs typeface="Cambria Math" panose="02040503050406030204" charset="0"/>
                              </a:rPr>
                              <m:t>5</m:t>
                            </m:r>
                          </m:e>
                        </m:rad>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1</m:t>
                        </m:r>
                      </m:num>
                      <m:den>
                        <m:r>
                          <a:rPr lang="en-US" altLang="zh-CN" i="1">
                            <a:latin typeface="Cambria Math" panose="02040503050406030204" charset="0"/>
                            <a:ea typeface="楷体" panose="02010609060101010101" charset="-122"/>
                            <a:cs typeface="Cambria Math" panose="02040503050406030204" charset="0"/>
                          </a:rPr>
                          <m:t>4</m:t>
                        </m:r>
                      </m:den>
                    </m:f>
                  </m:oMath>
                </a14:m>
                <a:r>
                  <a:rPr lang="en-US" altLang="zh-CN">
                    <a:latin typeface="楷体" panose="02010609060101010101" charset="-122"/>
                    <a:ea typeface="楷体" panose="02010609060101010101" charset="-122"/>
                    <a:cs typeface="楷体" panose="02010609060101010101" charset="-122"/>
                    <a:sym typeface="+mn-ea"/>
                  </a:rPr>
                  <a:t> </a:t>
                </a:r>
                <a:r>
                  <a:rPr lang="en-US" altLang="zh-CN">
                    <a:latin typeface="楷体" panose="02010609060101010101" charset="-122"/>
                    <a:ea typeface="楷体" panose="02010609060101010101" charset="-122"/>
                    <a:cs typeface="楷体" panose="02010609060101010101" charset="-122"/>
                  </a:rPr>
                  <a:t> 	     D．</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楷体" panose="02010609060101010101" charset="-122"/>
                                <a:cs typeface="Cambria Math" panose="02040503050406030204" charset="0"/>
                              </a:rPr>
                              <m:t>5</m:t>
                            </m:r>
                          </m:e>
                        </m:rad>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1</m:t>
                        </m:r>
                      </m:num>
                      <m:den>
                        <m:r>
                          <a:rPr lang="en-US" altLang="zh-CN" i="1">
                            <a:latin typeface="Cambria Math" panose="02040503050406030204" charset="0"/>
                            <a:ea typeface="楷体" panose="02010609060101010101" charset="-122"/>
                            <a:cs typeface="Cambria Math" panose="02040503050406030204" charset="0"/>
                          </a:rPr>
                          <m:t>2</m:t>
                        </m:r>
                      </m:den>
                    </m:f>
                  </m:oMath>
                </a14:m>
                <a:r>
                  <a:rPr lang="en-US" altLang="zh-CN">
                    <a:latin typeface="楷体" panose="02010609060101010101" charset="-122"/>
                    <a:ea typeface="楷体" panose="02010609060101010101" charset="-122"/>
                    <a:cs typeface="楷体" panose="02010609060101010101" charset="-122"/>
                  </a:rPr>
                  <a:t> </a:t>
                </a:r>
                <a:endParaRPr lang="en-US" altLang="zh-CN">
                  <a:latin typeface="楷体" panose="02010609060101010101" charset="-122"/>
                  <a:ea typeface="楷体" panose="02010609060101010101" charset="-122"/>
                  <a:cs typeface="楷体" panose="02010609060101010101"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711200" y="940435"/>
                <a:ext cx="10769600" cy="4351655"/>
              </a:xfrm>
              <a:blipFill rotWithShape="1">
                <a:blip r:embed="rId1"/>
                <a:stretch>
                  <a:fillRect t="-467"/>
                </a:stretch>
              </a:blipFill>
            </p:spPr>
            <p:txBody>
              <a:bodyPr/>
              <a:lstStyle/>
              <a:p>
                <a:r>
                  <a:rPr lang="zh-CN" altLang="en-US">
                    <a:noFill/>
                  </a:rPr>
                  <a:t> </a:t>
                </a:r>
              </a:p>
            </p:txBody>
          </p:sp>
        </mc:Fallback>
      </mc:AlternateContent>
      <p:sp>
        <p:nvSpPr>
          <p:cNvPr id="4" name="矩形 3"/>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3"/>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应用</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6" name="矩形 5"/>
          <p:cNvSpPr/>
          <p:nvPr>
            <p:custDataLst>
              <p:tags r:id="rId4"/>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pic>
        <p:nvPicPr>
          <p:cNvPr id="8" name="图片 100009" descr="@@@f82b3635-a7f5-4597-b9ef-f0fb590f508e"/>
          <p:cNvPicPr>
            <a:picLocks noChangeAspect="1"/>
          </p:cNvPicPr>
          <p:nvPr>
            <p:custDataLst>
              <p:tags r:id="rId7"/>
            </p:custDataLst>
          </p:nvPr>
        </p:nvPicPr>
        <p:blipFill>
          <a:blip r:embed="rId8"/>
          <a:stretch>
            <a:fillRect/>
          </a:stretch>
        </p:blipFill>
        <p:spPr>
          <a:xfrm>
            <a:off x="6383020" y="3274060"/>
            <a:ext cx="5331460" cy="34391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5" name="文本框 4"/>
              <p:cNvSpPr txBox="1"/>
              <p:nvPr/>
            </p:nvSpPr>
            <p:spPr>
              <a:xfrm>
                <a:off x="446405" y="1036955"/>
                <a:ext cx="11090910" cy="5283200"/>
              </a:xfrm>
              <a:prstGeom prst="rect">
                <a:avLst/>
              </a:prstGeom>
              <a:noFill/>
              <a:ln>
                <a:noFill/>
                <a:prstDash val="dash"/>
              </a:ln>
            </p:spPr>
            <p:txBody>
              <a:bodyPr wrap="square" rtlCol="0" anchor="t">
                <a:noAutofit/>
              </a:bodyPr>
              <a:p>
                <a:r>
                  <a:rPr lang="zh-CN" altLang="en-US" sz="2800">
                    <a:latin typeface="楷体" panose="02010609060101010101" charset="-122"/>
                    <a:ea typeface="楷体" panose="02010609060101010101" charset="-122"/>
                    <a:cs typeface="楷体" panose="02010609060101010101" charset="-122"/>
                  </a:rPr>
                  <a:t>在《周髀算经》中，把圆及其内接正方形称为圆方图，把正方形及其内切圆称为方圆图.圆方图和方圆图在我国古代的设计和建筑领域有着广泛的应用.</a:t>
                </a:r>
                <a:r>
                  <a:rPr lang="zh-CN" altLang="en-US" sz="2800">
                    <a:solidFill>
                      <a:srgbClr val="FF0000"/>
                    </a:solidFill>
                    <a:latin typeface="楷体" panose="02010609060101010101" charset="-122"/>
                    <a:ea typeface="楷体" panose="02010609060101010101" charset="-122"/>
                    <a:cs typeface="楷体" panose="02010609060101010101" charset="-122"/>
                  </a:rPr>
                  <a:t>山西应县木塔</a:t>
                </a:r>
                <a:r>
                  <a:rPr lang="zh-CN" altLang="en-US" sz="2800">
                    <a:latin typeface="楷体" panose="02010609060101010101" charset="-122"/>
                    <a:ea typeface="楷体" panose="02010609060101010101" charset="-122"/>
                    <a:cs typeface="楷体" panose="02010609060101010101" charset="-122"/>
                  </a:rPr>
                  <a:t>是我国现存最古老、最高大的纯木结构楼阁式建筑，它的正面图如图所示.以该木塔底层的边</a:t>
                </a:r>
                <a:r>
                  <a:rPr lang="en-US" altLang="zh-CN" sz="2800">
                    <a:latin typeface="楷体" panose="02010609060101010101" charset="-122"/>
                    <a:ea typeface="楷体" panose="02010609060101010101" charset="-122"/>
                    <a:cs typeface="楷体" panose="02010609060101010101" charset="-122"/>
                  </a:rPr>
                  <a:t>AB</a:t>
                </a:r>
                <a:r>
                  <a:rPr lang="zh-CN" altLang="en-US" sz="2800">
                    <a:latin typeface="楷体" panose="02010609060101010101" charset="-122"/>
                    <a:ea typeface="楷体" panose="02010609060101010101" charset="-122"/>
                    <a:cs typeface="楷体" panose="02010609060101010101" charset="-122"/>
                  </a:rPr>
                  <a:t>作方形，会发现塔的高度正好跟此对角线长度相等.以塔底层的边作</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方形，作方圆图，会发现方圆的切点</a:t>
                </a:r>
                <a:r>
                  <a:rPr lang="en-US" altLang="zh-CN" sz="2800">
                    <a:latin typeface="楷体" panose="02010609060101010101" charset="-122"/>
                    <a:ea typeface="楷体" panose="02010609060101010101" charset="-122"/>
                    <a:cs typeface="楷体" panose="02010609060101010101" charset="-122"/>
                  </a:rPr>
                  <a:t>D</a:t>
                </a:r>
                <a:r>
                  <a:rPr lang="zh-CN" altLang="en-US" sz="2800">
                    <a:latin typeface="楷体" panose="02010609060101010101" charset="-122"/>
                    <a:ea typeface="楷体" panose="02010609060101010101" charset="-122"/>
                    <a:cs typeface="楷体" panose="02010609060101010101" charset="-122"/>
                  </a:rPr>
                  <a:t>正好位于塔身</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和塔顶的分界.经测量发现，木塔底层的边</a:t>
                </a:r>
                <a:r>
                  <a:rPr lang="en-US" altLang="zh-CN" sz="2800">
                    <a:latin typeface="楷体" panose="02010609060101010101" charset="-122"/>
                    <a:ea typeface="楷体" panose="02010609060101010101" charset="-122"/>
                    <a:cs typeface="楷体" panose="02010609060101010101" charset="-122"/>
                  </a:rPr>
                  <a:t>AB</a:t>
                </a:r>
                <a:r>
                  <a:rPr lang="zh-CN" altLang="en-US" sz="2800">
                    <a:latin typeface="楷体" panose="02010609060101010101" charset="-122"/>
                    <a:ea typeface="楷体" panose="02010609060101010101" charset="-122"/>
                    <a:cs typeface="楷体" panose="02010609060101010101" charset="-122"/>
                  </a:rPr>
                  <a:t>不少于</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47.5米，塔顶</a:t>
                </a:r>
                <a:r>
                  <a:rPr lang="en-US" altLang="zh-CN" sz="2800">
                    <a:latin typeface="楷体" panose="02010609060101010101" charset="-122"/>
                    <a:ea typeface="楷体" panose="02010609060101010101" charset="-122"/>
                    <a:cs typeface="楷体" panose="02010609060101010101" charset="-122"/>
                  </a:rPr>
                  <a:t>C</a:t>
                </a:r>
                <a:r>
                  <a:rPr lang="zh-CN" altLang="en-US" sz="2800">
                    <a:latin typeface="楷体" panose="02010609060101010101" charset="-122"/>
                    <a:ea typeface="楷体" panose="02010609060101010101" charset="-122"/>
                    <a:cs typeface="楷体" panose="02010609060101010101" charset="-122"/>
                  </a:rPr>
                  <a:t>到点</a:t>
                </a:r>
                <a:r>
                  <a:rPr lang="en-US" altLang="zh-CN" sz="2800">
                    <a:latin typeface="楷体" panose="02010609060101010101" charset="-122"/>
                    <a:ea typeface="楷体" panose="02010609060101010101" charset="-122"/>
                    <a:cs typeface="楷体" panose="02010609060101010101" charset="-122"/>
                  </a:rPr>
                  <a:t>D</a:t>
                </a:r>
                <a:r>
                  <a:rPr lang="zh-CN" altLang="en-US" sz="2800">
                    <a:latin typeface="楷体" panose="02010609060101010101" charset="-122"/>
                    <a:ea typeface="楷体" panose="02010609060101010101" charset="-122"/>
                    <a:cs typeface="楷体" panose="02010609060101010101" charset="-122"/>
                  </a:rPr>
                  <a:t>的距离不超过19.8米，则该木塔</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的高度可能是（    ）（参考数据：</a:t>
                </a:r>
                <a14:m>
                  <m:oMath xmlns:m="http://schemas.openxmlformats.org/officeDocument/2006/math">
                    <m:rad>
                      <m:radPr>
                        <m:degHide m:val="on"/>
                        <m:ctrlPr>
                          <a:rPr lang="en-US" altLang="zh-CN" sz="2800" i="1">
                            <a:latin typeface="Cambria Math" panose="02040503050406030204" charset="0"/>
                            <a:ea typeface="楷体" panose="02010609060101010101" charset="-122"/>
                            <a:cs typeface="Cambria Math" panose="02040503050406030204" charset="0"/>
                          </a:rPr>
                        </m:ctrlPr>
                      </m:radPr>
                      <m:deg/>
                      <m:e>
                        <m:r>
                          <a:rPr lang="en-US" altLang="zh-CN" sz="2800" i="1">
                            <a:latin typeface="Cambria Math" panose="02040503050406030204" charset="0"/>
                            <a:ea typeface="楷体" panose="02010609060101010101" charset="-122"/>
                            <a:cs typeface="Cambria Math" panose="02040503050406030204" charset="0"/>
                          </a:rPr>
                          <m:t>2</m:t>
                        </m:r>
                      </m:e>
                    </m:rad>
                    <m:r>
                      <a:rPr lang="en-US" altLang="zh-CN" sz="2800" i="1">
                        <a:latin typeface="Cambria Math" panose="02040503050406030204" charset="0"/>
                        <a:ea typeface="楷体" panose="02010609060101010101" charset="-122"/>
                        <a:cs typeface="Cambria Math" panose="02040503050406030204" charset="0"/>
                      </a:rPr>
                      <m:t>≈</m:t>
                    </m:r>
                    <m:r>
                      <a:rPr lang="en-US" altLang="zh-CN" sz="2800" i="1">
                        <a:latin typeface="Cambria Math" panose="02040503050406030204" charset="0"/>
                        <a:ea typeface="楷体" panose="02010609060101010101" charset="-122"/>
                        <a:cs typeface="Cambria Math" panose="02040503050406030204" charset="0"/>
                      </a:rPr>
                      <m:t>1</m:t>
                    </m:r>
                    <m:r>
                      <a:rPr lang="en-US" altLang="zh-CN" sz="2800" i="1">
                        <a:latin typeface="Cambria Math" panose="02040503050406030204" charset="0"/>
                        <a:ea typeface="楷体" panose="02010609060101010101" charset="-122"/>
                        <a:cs typeface="Cambria Math" panose="02040503050406030204" charset="0"/>
                      </a:rPr>
                      <m:t>.</m:t>
                    </m:r>
                    <m:r>
                      <a:rPr lang="en-US" altLang="zh-CN" sz="2800" i="1">
                        <a:latin typeface="Cambria Math" panose="02040503050406030204" charset="0"/>
                        <a:ea typeface="楷体" panose="02010609060101010101" charset="-122"/>
                        <a:cs typeface="Cambria Math" panose="02040503050406030204" charset="0"/>
                      </a:rPr>
                      <m:t>414</m:t>
                    </m:r>
                  </m:oMath>
                </a14:m>
                <a:r>
                  <a:rPr lang="zh-CN" altLang="en-US" sz="2800">
                    <a:latin typeface="楷体" panose="02010609060101010101" charset="-122"/>
                    <a:ea typeface="楷体" panose="02010609060101010101" charset="-122"/>
                    <a:cs typeface="楷体" panose="02010609060101010101" charset="-122"/>
                  </a:rPr>
                  <a:t> ）</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 </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A．67.1米	B．67.3米	C．67.6米	D．68.0米</a:t>
                </a:r>
                <a:endParaRPr lang="zh-CN" altLang="en-US" sz="2800">
                  <a:latin typeface="楷体" panose="02010609060101010101" charset="-122"/>
                  <a:ea typeface="楷体" panose="02010609060101010101" charset="-122"/>
                  <a:cs typeface="楷体" panose="02010609060101010101"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46405" y="1036955"/>
                <a:ext cx="11090910" cy="5283200"/>
              </a:xfrm>
              <a:prstGeom prst="rect">
                <a:avLst/>
              </a:prstGeom>
              <a:blipFill rotWithShape="1">
                <a:blip r:embed="rId1"/>
                <a:stretch>
                  <a:fillRect/>
                </a:stretch>
              </a:blipFill>
              <a:ln>
                <a:noFill/>
                <a:prstDash val="dash"/>
              </a:ln>
            </p:spPr>
            <p:txBody>
              <a:bodyPr/>
              <a:lstStyle/>
              <a:p>
                <a:r>
                  <a:rPr lang="zh-CN" altLang="en-US">
                    <a:noFill/>
                  </a:rPr>
                  <a:t> </a:t>
                </a:r>
              </a:p>
            </p:txBody>
          </p:sp>
        </mc:Fallback>
      </mc:AlternateContent>
      <p:pic>
        <p:nvPicPr>
          <p:cNvPr id="100005" name="图片 100005" descr="@@@bc4d178f-4715-4cc5-b70a-82cf425e58b8"/>
          <p:cNvPicPr>
            <a:picLocks noChangeAspect="1"/>
          </p:cNvPicPr>
          <p:nvPr>
            <p:custDataLst>
              <p:tags r:id="rId2"/>
            </p:custDataLst>
          </p:nvPr>
        </p:nvPicPr>
        <p:blipFill>
          <a:blip r:embed="rId3"/>
          <a:stretch>
            <a:fillRect/>
          </a:stretch>
        </p:blipFill>
        <p:spPr>
          <a:xfrm>
            <a:off x="8719185" y="2760345"/>
            <a:ext cx="2584450" cy="3422015"/>
          </a:xfrm>
          <a:prstGeom prst="rect">
            <a:avLst/>
          </a:prstGeom>
        </p:spPr>
      </p:pic>
      <p:sp>
        <p:nvSpPr>
          <p:cNvPr id="4" name="矩形 3"/>
          <p:cNvSpPr/>
          <p:nvPr>
            <p:custDataLst>
              <p:tags r:id="rId4"/>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应用</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7" name="矩形 6"/>
          <p:cNvSpPr/>
          <p:nvPr>
            <p:custDataLst>
              <p:tags r:id="rId6"/>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7"/>
            </p:custDataLst>
          </p:nvPr>
        </p:nvPicPr>
        <p:blipFill>
          <a:blip r:embed="rId8"/>
          <a:stretch>
            <a:fillRect/>
          </a:stretch>
        </p:blipFill>
        <p:spPr>
          <a:xfrm>
            <a:off x="11303635" y="10795"/>
            <a:ext cx="880745" cy="863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53670" y="1258570"/>
                <a:ext cx="9507855" cy="4927600"/>
              </a:xfrm>
            </p:spPr>
            <p:txBody>
              <a:bodyPr>
                <a:normAutofit lnSpcReduction="10000"/>
              </a:bodyPr>
              <a:p>
                <a:pPr marL="0" indent="0">
                  <a:buNone/>
                </a:pPr>
                <a:r>
                  <a:rPr lang="zh-CN" altLang="en-US"/>
                  <a:t>【</a:t>
                </a:r>
                <a:r>
                  <a:rPr lang="en-US" altLang="zh-CN">
                    <a:latin typeface="楷体" panose="02010609060101010101" charset="-122"/>
                    <a:ea typeface="楷体" panose="02010609060101010101" charset="-122"/>
                    <a:cs typeface="楷体" panose="02010609060101010101" charset="-122"/>
                  </a:rPr>
                  <a:t>2019</a:t>
                </a:r>
                <a:r>
                  <a:rPr lang="zh-CN" altLang="en-US">
                    <a:latin typeface="楷体" panose="02010609060101010101" charset="-122"/>
                    <a:ea typeface="楷体" panose="02010609060101010101" charset="-122"/>
                    <a:cs typeface="楷体" panose="02010609060101010101" charset="-122"/>
                  </a:rPr>
                  <a:t>全国</a:t>
                </a:r>
                <a:r>
                  <a:rPr lang="en-US" altLang="zh-CN">
                    <a:latin typeface="楷体" panose="02010609060101010101" charset="-122"/>
                    <a:ea typeface="楷体" panose="02010609060101010101" charset="-122"/>
                    <a:cs typeface="楷体" panose="02010609060101010101" charset="-122"/>
                  </a:rPr>
                  <a:t>4</a:t>
                </a:r>
                <a:r>
                  <a:rPr lang="zh-CN" altLang="en-US"/>
                  <a:t>】</a:t>
                </a:r>
                <a:endParaRPr lang="zh-CN" altLang="en-US"/>
              </a:p>
              <a:p>
                <a:pPr marL="0" indent="0" fontAlgn="auto">
                  <a:lnSpc>
                    <a:spcPct val="100000"/>
                  </a:lnSpc>
                  <a:buNone/>
                </a:pPr>
                <a:r>
                  <a:rPr lang="zh-CN" altLang="en-US">
                    <a:latin typeface="楷体" panose="02010609060101010101" charset="-122"/>
                    <a:ea typeface="楷体" panose="02010609060101010101" charset="-122"/>
                    <a:cs typeface="楷体" panose="02010609060101010101" charset="-122"/>
                  </a:rPr>
                  <a:t>古希腊时期，人们认为最美人体的头顶至肚脐的长度与</a:t>
                </a:r>
                <a:endParaRPr lang="zh-CN" altLang="en-US">
                  <a:latin typeface="楷体" panose="02010609060101010101" charset="-122"/>
                  <a:ea typeface="楷体" panose="02010609060101010101" charset="-122"/>
                  <a:cs typeface="楷体" panose="02010609060101010101" charset="-122"/>
                </a:endParaRPr>
              </a:p>
              <a:p>
                <a:pPr marL="0" indent="0" fontAlgn="auto">
                  <a:lnSpc>
                    <a:spcPct val="100000"/>
                  </a:lnSpc>
                  <a:buNone/>
                </a:pPr>
                <a:r>
                  <a:rPr lang="zh-CN" altLang="en-US">
                    <a:latin typeface="楷体" panose="02010609060101010101" charset="-122"/>
                    <a:ea typeface="楷体" panose="02010609060101010101" charset="-122"/>
                    <a:cs typeface="楷体" panose="02010609060101010101" charset="-122"/>
                  </a:rPr>
                  <a:t>肚脐至足底的长度之比是</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MS Mincho" charset="0"/>
                                <a:cs typeface="Cambria Math" panose="02040503050406030204" charset="0"/>
                              </a:rPr>
                              <m:t>5</m:t>
                            </m:r>
                          </m:e>
                        </m:rad>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ea typeface="MS Mincho" charset="0"/>
                            <a:cs typeface="Cambria Math" panose="02040503050406030204" charset="0"/>
                          </a:rPr>
                          <m:t>2</m:t>
                        </m:r>
                      </m:den>
                    </m:f>
                  </m:oMath>
                </a14:m>
                <a:r>
                  <a:rPr lang="zh-CN" altLang="en-US">
                    <a:latin typeface="楷体" panose="02010609060101010101" charset="-122"/>
                    <a:ea typeface="楷体" panose="02010609060101010101" charset="-122"/>
                    <a:cs typeface="楷体" panose="02010609060101010101" charset="-122"/>
                  </a:rPr>
                  <a:t>（</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MS Mincho" charset="0"/>
                                <a:cs typeface="Cambria Math" panose="02040503050406030204" charset="0"/>
                              </a:rPr>
                              <m:t>5</m:t>
                            </m:r>
                          </m:e>
                        </m:rad>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ea typeface="MS Mincho" charset="0"/>
                            <a:cs typeface="Cambria Math" panose="02040503050406030204" charset="0"/>
                          </a:rPr>
                          <m:t>2</m:t>
                        </m:r>
                      </m:den>
                    </m:f>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0</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618</m:t>
                    </m:r>
                  </m:oMath>
                </a14:m>
                <a:r>
                  <a:rPr lang="zh-CN" altLang="en-US">
                    <a:latin typeface="楷体" panose="02010609060101010101" charset="-122"/>
                    <a:ea typeface="楷体" panose="02010609060101010101" charset="-122"/>
                    <a:cs typeface="楷体" panose="02010609060101010101" charset="-122"/>
                  </a:rPr>
                  <a:t>，称为黄金分割比例)，著名的“断臂维纳斯”便是如此．此外，最美人体的头顶至咽喉的长度与咽喉至肚脐的长度之比也是</a:t>
                </a:r>
                <a14:m>
                  <m:oMath xmlns:m="http://schemas.openxmlformats.org/officeDocument/2006/math">
                    <m:f>
                      <m:fPr>
                        <m:ctrlPr>
                          <a:rPr lang="en-US" altLang="zh-CN" i="1">
                            <a:latin typeface="Cambria Math" panose="02040503050406030204" charset="0"/>
                            <a:ea typeface="楷体" panose="02010609060101010101" charset="-122"/>
                            <a:cs typeface="Cambria Math" panose="02040503050406030204" charset="0"/>
                          </a:rPr>
                        </m:ctrlPr>
                      </m:fPr>
                      <m:num>
                        <m:rad>
                          <m:radPr>
                            <m:degHide m:val="on"/>
                            <m:ctrlPr>
                              <a:rPr lang="en-US" altLang="zh-CN" i="1">
                                <a:latin typeface="Cambria Math" panose="02040503050406030204" charset="0"/>
                                <a:ea typeface="楷体" panose="02010609060101010101" charset="-122"/>
                                <a:cs typeface="Cambria Math" panose="02040503050406030204" charset="0"/>
                              </a:rPr>
                            </m:ctrlPr>
                          </m:radPr>
                          <m:deg/>
                          <m:e>
                            <m:r>
                              <a:rPr lang="en-US" altLang="zh-CN" i="1">
                                <a:latin typeface="Cambria Math" panose="02040503050406030204" charset="0"/>
                                <a:ea typeface="MS Mincho" charset="0"/>
                                <a:cs typeface="Cambria Math" panose="02040503050406030204" charset="0"/>
                              </a:rPr>
                              <m:t>5</m:t>
                            </m:r>
                          </m:e>
                        </m:rad>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ea typeface="MS Mincho" charset="0"/>
                            <a:cs typeface="Cambria Math" panose="02040503050406030204" charset="0"/>
                          </a:rPr>
                          <m:t>2</m:t>
                        </m:r>
                      </m:den>
                    </m:f>
                    <m:r>
                      <a:rPr lang="en-US" altLang="zh-CN" i="1">
                        <a:latin typeface="Cambria Math" panose="02040503050406030204" charset="0"/>
                        <a:ea typeface="MS Mincho" charset="0"/>
                        <a:cs typeface="Cambria Math" panose="02040503050406030204" charset="0"/>
                      </a:rPr>
                      <m:t>.</m:t>
                    </m:r>
                  </m:oMath>
                </a14:m>
                <a:r>
                  <a:rPr lang="en-US" altLang="zh-CN">
                    <a:latin typeface="楷体" panose="02010609060101010101" charset="-122"/>
                    <a:ea typeface="楷体" panose="02010609060101010101" charset="-122"/>
                    <a:cs typeface="楷体" panose="02010609060101010101" charset="-122"/>
                  </a:rPr>
                  <a:t> </a:t>
                </a:r>
                <a:endParaRPr lang="en-US" altLang="zh-CN">
                  <a:latin typeface="楷体" panose="02010609060101010101" charset="-122"/>
                  <a:ea typeface="楷体" panose="02010609060101010101" charset="-122"/>
                  <a:cs typeface="楷体" panose="02010609060101010101" charset="-122"/>
                </a:endParaRPr>
              </a:p>
              <a:p>
                <a:pPr marL="0" indent="0" fontAlgn="auto">
                  <a:lnSpc>
                    <a:spcPct val="100000"/>
                  </a:lnSpc>
                  <a:buNone/>
                </a:pPr>
                <a:r>
                  <a:rPr lang="zh-CN" altLang="en-US">
                    <a:latin typeface="楷体" panose="02010609060101010101" charset="-122"/>
                    <a:ea typeface="楷体" panose="02010609060101010101" charset="-122"/>
                    <a:cs typeface="楷体" panose="02010609060101010101" charset="-122"/>
                  </a:rPr>
                  <a:t>若某人满足上述两个黄金分割比例，且腿长为105cm，头顶至脖子下端的长度为26 cm，则其身高可能是</a:t>
                </a:r>
                <a:endParaRPr lang="zh-CN" altLang="en-US">
                  <a:latin typeface="楷体" panose="02010609060101010101" charset="-122"/>
                  <a:ea typeface="楷体" panose="02010609060101010101" charset="-122"/>
                  <a:cs typeface="楷体" panose="02010609060101010101" charset="-122"/>
                </a:endParaRPr>
              </a:p>
              <a:p>
                <a:pPr fontAlgn="auto">
                  <a:lnSpc>
                    <a:spcPct val="100000"/>
                  </a:lnSpc>
                </a:pPr>
                <a:r>
                  <a:rPr lang="zh-CN" altLang="en-US">
                    <a:latin typeface="楷体" panose="02010609060101010101" charset="-122"/>
                    <a:ea typeface="楷体" panose="02010609060101010101" charset="-122"/>
                    <a:cs typeface="楷体" panose="02010609060101010101" charset="-122"/>
                  </a:rPr>
                  <a:t> A．165 cm	B．175 cm	C．185 cm	D．190cm</a:t>
                </a:r>
                <a:endParaRPr lang="zh-CN" altLang="en-US">
                  <a:latin typeface="楷体" panose="02010609060101010101" charset="-122"/>
                  <a:ea typeface="楷体" panose="02010609060101010101" charset="-122"/>
                  <a:cs typeface="楷体" panose="02010609060101010101"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53670" y="1258570"/>
                <a:ext cx="9507855" cy="4927600"/>
              </a:xfrm>
              <a:blipFill rotWithShape="1">
                <a:blip r:embed="rId1"/>
                <a:stretch>
                  <a:fillRect t="-1121"/>
                </a:stretch>
              </a:blipFill>
            </p:spPr>
            <p:txBody>
              <a:bodyPr/>
              <a:lstStyle/>
              <a:p>
                <a:r>
                  <a:rPr lang="zh-CN" altLang="en-US">
                    <a:noFill/>
                  </a:rPr>
                  <a:t> </a:t>
                </a:r>
              </a:p>
            </p:txBody>
          </p:sp>
        </mc:Fallback>
      </mc:AlternateContent>
      <p:sp>
        <p:nvSpPr>
          <p:cNvPr id="4" name="矩形 3"/>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3"/>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引</a:t>
            </a:r>
            <a:r>
              <a:rPr lang="en-US" altLang="zh-CN"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入</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6" name="矩形 5"/>
          <p:cNvSpPr/>
          <p:nvPr>
            <p:custDataLst>
              <p:tags r:id="rId4"/>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pic>
        <p:nvPicPr>
          <p:cNvPr id="100007" name="图片 100007" descr="@@@6d99bd3f-b1b1-4349-a26b-d7b8fae464ac"/>
          <p:cNvPicPr>
            <a:picLocks noChangeAspect="1"/>
          </p:cNvPicPr>
          <p:nvPr>
            <p:custDataLst>
              <p:tags r:id="rId7"/>
            </p:custDataLst>
          </p:nvPr>
        </p:nvPicPr>
        <p:blipFill>
          <a:blip r:embed="rId8"/>
          <a:stretch>
            <a:fillRect/>
          </a:stretch>
        </p:blipFill>
        <p:spPr>
          <a:xfrm>
            <a:off x="9749790" y="1182370"/>
            <a:ext cx="2257425" cy="4780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7" name="矩形 6"/>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sp>
        <p:nvSpPr>
          <p:cNvPr id="3" name="文本框 2"/>
          <p:cNvSpPr txBox="1"/>
          <p:nvPr/>
        </p:nvSpPr>
        <p:spPr>
          <a:xfrm>
            <a:off x="638810" y="5740400"/>
            <a:ext cx="1819910" cy="447675"/>
          </a:xfrm>
          <a:prstGeom prst="rect">
            <a:avLst/>
          </a:prstGeom>
          <a:noFill/>
        </p:spPr>
        <p:txBody>
          <a:bodyPr wrap="square" rtlCol="0">
            <a:noAutofit/>
          </a:bodyPr>
          <a:p>
            <a:r>
              <a:rPr lang="zh-CN" altLang="en-US"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sym typeface="+mn-ea"/>
              </a:rPr>
              <a:t>蒙娜丽莎</a:t>
            </a:r>
            <a:r>
              <a:rPr lang="zh-CN" altLang="en-US" sz="2400">
                <a:latin typeface="楷体" panose="02010609060101010101" charset="-122"/>
                <a:ea typeface="楷体" panose="02010609060101010101" charset="-122"/>
              </a:rPr>
              <a:t>》</a:t>
            </a:r>
            <a:endParaRPr lang="zh-CN" altLang="en-US" sz="2400">
              <a:latin typeface="楷体" panose="02010609060101010101" charset="-122"/>
              <a:ea typeface="楷体" panose="02010609060101010101" charset="-122"/>
            </a:endParaRPr>
          </a:p>
        </p:txBody>
      </p:sp>
      <p:sp>
        <p:nvSpPr>
          <p:cNvPr id="9" name="文本框 8"/>
          <p:cNvSpPr txBox="1"/>
          <p:nvPr/>
        </p:nvSpPr>
        <p:spPr>
          <a:xfrm>
            <a:off x="3658235" y="5740400"/>
            <a:ext cx="2182495" cy="447675"/>
          </a:xfrm>
          <a:prstGeom prst="rect">
            <a:avLst/>
          </a:prstGeom>
          <a:noFill/>
        </p:spPr>
        <p:txBody>
          <a:bodyPr wrap="square" rtlCol="0">
            <a:noAutofit/>
          </a:bodyPr>
          <a:p>
            <a:r>
              <a:rPr lang="zh-CN" altLang="en-US"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sym typeface="+mn-ea"/>
              </a:rPr>
              <a:t>维特鲁威人</a:t>
            </a:r>
            <a:r>
              <a:rPr lang="zh-CN" altLang="en-US" sz="2400">
                <a:latin typeface="楷体" panose="02010609060101010101" charset="-122"/>
                <a:ea typeface="楷体" panose="02010609060101010101" charset="-122"/>
              </a:rPr>
              <a:t>》</a:t>
            </a:r>
            <a:endParaRPr lang="zh-CN" altLang="en-US" sz="2400">
              <a:latin typeface="楷体" panose="02010609060101010101" charset="-122"/>
              <a:ea typeface="楷体" panose="02010609060101010101" charset="-122"/>
            </a:endParaRPr>
          </a:p>
        </p:txBody>
      </p:sp>
      <p:sp>
        <p:nvSpPr>
          <p:cNvPr id="10" name="文本框 9"/>
          <p:cNvSpPr txBox="1"/>
          <p:nvPr/>
        </p:nvSpPr>
        <p:spPr>
          <a:xfrm>
            <a:off x="8468360" y="5740400"/>
            <a:ext cx="2367915" cy="447675"/>
          </a:xfrm>
          <a:prstGeom prst="rect">
            <a:avLst/>
          </a:prstGeom>
          <a:noFill/>
        </p:spPr>
        <p:txBody>
          <a:bodyPr wrap="square" rtlCol="0">
            <a:noAutofit/>
          </a:bodyPr>
          <a:p>
            <a:r>
              <a:rPr lang="zh-CN" altLang="en-US" sz="2400">
                <a:latin typeface="楷体" panose="02010609060101010101" charset="-122"/>
                <a:ea typeface="楷体" panose="02010609060101010101" charset="-122"/>
              </a:rPr>
              <a:t>《最后的晚餐》</a:t>
            </a:r>
            <a:endParaRPr lang="zh-CN" altLang="en-US" sz="2400">
              <a:latin typeface="楷体" panose="02010609060101010101" charset="-122"/>
              <a:ea typeface="楷体" panose="02010609060101010101" charset="-122"/>
            </a:endParaRPr>
          </a:p>
        </p:txBody>
      </p:sp>
      <p:pic>
        <p:nvPicPr>
          <p:cNvPr id="11" name="图片 10" descr="1411fb39771142ff8c5d8e03cb6c2a2f"/>
          <p:cNvPicPr>
            <a:picLocks noChangeAspect="1"/>
          </p:cNvPicPr>
          <p:nvPr/>
        </p:nvPicPr>
        <p:blipFill>
          <a:blip r:embed="rId6"/>
          <a:stretch>
            <a:fillRect/>
          </a:stretch>
        </p:blipFill>
        <p:spPr>
          <a:xfrm>
            <a:off x="170815" y="1579880"/>
            <a:ext cx="6303010" cy="3898265"/>
          </a:xfrm>
          <a:prstGeom prst="rect">
            <a:avLst/>
          </a:prstGeom>
        </p:spPr>
      </p:pic>
      <p:pic>
        <p:nvPicPr>
          <p:cNvPr id="13" name="图片 12" descr="476f305a7529184b2742c6fed5770ca9"/>
          <p:cNvPicPr>
            <a:picLocks noChangeAspect="1"/>
          </p:cNvPicPr>
          <p:nvPr/>
        </p:nvPicPr>
        <p:blipFill>
          <a:blip r:embed="rId7"/>
          <a:stretch>
            <a:fillRect/>
          </a:stretch>
        </p:blipFill>
        <p:spPr>
          <a:xfrm>
            <a:off x="6473825" y="2152650"/>
            <a:ext cx="5718175" cy="2752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396490" y="969645"/>
            <a:ext cx="7399020" cy="4246880"/>
          </a:xfrm>
          <a:prstGeom prst="rect">
            <a:avLst/>
          </a:prstGeom>
        </p:spPr>
      </p:pic>
      <p:sp>
        <p:nvSpPr>
          <p:cNvPr id="5" name="文本框 4"/>
          <p:cNvSpPr txBox="1"/>
          <p:nvPr/>
        </p:nvSpPr>
        <p:spPr>
          <a:xfrm>
            <a:off x="3371850" y="5756910"/>
            <a:ext cx="5447665" cy="433070"/>
          </a:xfrm>
          <a:prstGeom prst="rect">
            <a:avLst/>
          </a:prstGeom>
          <a:noFill/>
        </p:spPr>
        <p:txBody>
          <a:bodyPr wrap="square" rtlCol="0" anchor="t">
            <a:noAutofit/>
          </a:bodyPr>
          <a:p>
            <a:pPr algn="ctr"/>
            <a:r>
              <a:rPr lang="zh-CN" altLang="en-US" sz="2400">
                <a:latin typeface="楷体" panose="02010609060101010101" charset="-122"/>
                <a:ea typeface="楷体" panose="02010609060101010101" charset="-122"/>
                <a:cs typeface="楷体" panose="02010609060101010101" charset="-122"/>
              </a:rPr>
              <a:t>葛饰北斋</a:t>
            </a: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浮世绘作品《神奈川巨浪》</a:t>
            </a:r>
            <a:endParaRPr lang="zh-CN" altLang="en-US" sz="2400">
              <a:latin typeface="楷体" panose="02010609060101010101" charset="-122"/>
              <a:ea typeface="楷体" panose="02010609060101010101" charset="-122"/>
              <a:cs typeface="楷体" panose="02010609060101010101" charset="-122"/>
            </a:endParaRPr>
          </a:p>
        </p:txBody>
      </p:sp>
      <p:sp>
        <p:nvSpPr>
          <p:cNvPr id="6" name="矩形 5"/>
          <p:cNvSpPr/>
          <p:nvPr>
            <p:custDataLst>
              <p:tags r:id="rId3"/>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5"/>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6"/>
            </p:custDataLst>
          </p:nvPr>
        </p:nvPicPr>
        <p:blipFill>
          <a:blip r:embed="rId7"/>
          <a:stretch>
            <a:fillRect/>
          </a:stretch>
        </p:blipFill>
        <p:spPr>
          <a:xfrm>
            <a:off x="11303635" y="10795"/>
            <a:ext cx="880745" cy="8636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104890" y="1329690"/>
            <a:ext cx="5732145" cy="3607435"/>
          </a:xfrm>
          <a:prstGeom prst="rect">
            <a:avLst/>
          </a:prstGeom>
        </p:spPr>
      </p:pic>
      <p:pic>
        <p:nvPicPr>
          <p:cNvPr id="5" name="图片 4" descr="16782675"/>
          <p:cNvPicPr>
            <a:picLocks noChangeAspect="1"/>
          </p:cNvPicPr>
          <p:nvPr/>
        </p:nvPicPr>
        <p:blipFill>
          <a:blip r:embed="rId2"/>
          <a:stretch>
            <a:fillRect/>
          </a:stretch>
        </p:blipFill>
        <p:spPr>
          <a:xfrm>
            <a:off x="346710" y="1390015"/>
            <a:ext cx="5517515" cy="3448685"/>
          </a:xfrm>
          <a:prstGeom prst="rect">
            <a:avLst/>
          </a:prstGeom>
        </p:spPr>
      </p:pic>
      <p:sp>
        <p:nvSpPr>
          <p:cNvPr id="6" name="文本框 5"/>
          <p:cNvSpPr txBox="1"/>
          <p:nvPr/>
        </p:nvSpPr>
        <p:spPr>
          <a:xfrm>
            <a:off x="606425" y="5241925"/>
            <a:ext cx="4998085" cy="501650"/>
          </a:xfrm>
          <a:prstGeom prst="rect">
            <a:avLst/>
          </a:prstGeom>
          <a:noFill/>
        </p:spPr>
        <p:txBody>
          <a:bodyPr wrap="square" rtlCol="0" anchor="t">
            <a:noAutofit/>
          </a:bodyPr>
          <a:p>
            <a:r>
              <a:rPr lang="zh-CN" altLang="en-US" sz="2400">
                <a:latin typeface="楷体" panose="02010609060101010101" charset="-122"/>
                <a:ea typeface="楷体" panose="02010609060101010101" charset="-122"/>
                <a:cs typeface="楷体" panose="02010609060101010101" charset="-122"/>
              </a:rPr>
              <a:t>《红、黄、蓝、黑构图》</a:t>
            </a: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蒙德里安</a:t>
            </a:r>
            <a:endParaRPr lang="zh-CN" altLang="en-US" sz="240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8233410" y="5241925"/>
            <a:ext cx="1837690" cy="502285"/>
          </a:xfrm>
          <a:prstGeom prst="rect">
            <a:avLst/>
          </a:prstGeom>
          <a:noFill/>
        </p:spPr>
        <p:txBody>
          <a:bodyPr wrap="square" rtlCol="0">
            <a:noAutofit/>
          </a:bodyPr>
          <a:p>
            <a:r>
              <a:rPr lang="zh-CN" altLang="en-US" sz="2400">
                <a:latin typeface="楷体" panose="02010609060101010101" charset="-122"/>
                <a:ea typeface="楷体" panose="02010609060101010101" charset="-122"/>
              </a:rPr>
              <a:t>黄金矩形</a:t>
            </a:r>
            <a:endParaRPr lang="zh-CN" altLang="en-US" sz="2400">
              <a:latin typeface="楷体" panose="02010609060101010101" charset="-122"/>
              <a:ea typeface="楷体" panose="02010609060101010101" charset="-122"/>
            </a:endParaRPr>
          </a:p>
        </p:txBody>
      </p:sp>
      <p:sp>
        <p:nvSpPr>
          <p:cNvPr id="8" name="矩形 7"/>
          <p:cNvSpPr/>
          <p:nvPr>
            <p:custDataLst>
              <p:tags r:id="rId3"/>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10" name="矩形 9"/>
          <p:cNvSpPr/>
          <p:nvPr>
            <p:custDataLst>
              <p:tags r:id="rId5"/>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6"/>
            </p:custDataLst>
          </p:nvPr>
        </p:nvPicPr>
        <p:blipFill>
          <a:blip r:embed="rId7"/>
          <a:stretch>
            <a:fillRect/>
          </a:stretch>
        </p:blipFill>
        <p:spPr>
          <a:xfrm>
            <a:off x="11303635" y="10795"/>
            <a:ext cx="880745" cy="86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7" name="矩形 6"/>
          <p:cNvSpPr/>
          <p:nvPr>
            <p:custDataLst>
              <p:tags r:id="rId3"/>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4"/>
            </p:custDataLst>
          </p:nvPr>
        </p:nvPicPr>
        <p:blipFill>
          <a:blip r:embed="rId5"/>
          <a:stretch>
            <a:fillRect/>
          </a:stretch>
        </p:blipFill>
        <p:spPr>
          <a:xfrm>
            <a:off x="11303635" y="10795"/>
            <a:ext cx="880745" cy="863600"/>
          </a:xfrm>
          <a:prstGeom prst="rect">
            <a:avLst/>
          </a:prstGeom>
        </p:spPr>
      </p:pic>
      <p:pic>
        <p:nvPicPr>
          <p:cNvPr id="8" name="图片 7" descr="OIP-C"/>
          <p:cNvPicPr>
            <a:picLocks noChangeAspect="1"/>
          </p:cNvPicPr>
          <p:nvPr>
            <p:custDataLst>
              <p:tags r:id="rId6"/>
            </p:custDataLst>
          </p:nvPr>
        </p:nvPicPr>
        <p:blipFill>
          <a:blip r:embed="rId7"/>
          <a:stretch>
            <a:fillRect/>
          </a:stretch>
        </p:blipFill>
        <p:spPr>
          <a:xfrm>
            <a:off x="6455410" y="1711325"/>
            <a:ext cx="5278120" cy="3811270"/>
          </a:xfrm>
          <a:prstGeom prst="rect">
            <a:avLst/>
          </a:prstGeom>
        </p:spPr>
      </p:pic>
      <p:sp>
        <p:nvSpPr>
          <p:cNvPr id="2" name="文本框 1"/>
          <p:cNvSpPr txBox="1"/>
          <p:nvPr/>
        </p:nvSpPr>
        <p:spPr>
          <a:xfrm>
            <a:off x="7780020" y="5713730"/>
            <a:ext cx="2683510" cy="427355"/>
          </a:xfrm>
          <a:prstGeom prst="rect">
            <a:avLst/>
          </a:prstGeom>
          <a:noFill/>
        </p:spPr>
        <p:txBody>
          <a:bodyPr wrap="square" rtlCol="0" anchor="t">
            <a:noAutofit/>
          </a:bodyPr>
          <a:p>
            <a:r>
              <a:rPr lang="zh-CN" altLang="en-US" sz="2400">
                <a:latin typeface="楷体" panose="02010609060101010101" charset="-122"/>
                <a:ea typeface="楷体" panose="02010609060101010101" charset="-122"/>
              </a:rPr>
              <a:t>古希腊帕特农神庙</a:t>
            </a:r>
            <a:endParaRPr lang="zh-CN" altLang="en-US" sz="2400">
              <a:latin typeface="楷体" panose="02010609060101010101" charset="-122"/>
              <a:ea typeface="楷体" panose="02010609060101010101" charset="-122"/>
            </a:endParaRPr>
          </a:p>
        </p:txBody>
      </p:sp>
      <p:pic>
        <p:nvPicPr>
          <p:cNvPr id="10" name="内容占位符 9" descr="4949ffe5123940a3af27a580bc39d58d"/>
          <p:cNvPicPr>
            <a:picLocks noChangeAspect="1"/>
          </p:cNvPicPr>
          <p:nvPr>
            <p:ph idx="1"/>
          </p:nvPr>
        </p:nvPicPr>
        <p:blipFill>
          <a:blip r:embed="rId8"/>
          <a:stretch>
            <a:fillRect/>
          </a:stretch>
        </p:blipFill>
        <p:spPr>
          <a:xfrm>
            <a:off x="635635" y="1680845"/>
            <a:ext cx="4806950" cy="3845560"/>
          </a:xfrm>
          <a:prstGeom prst="rect">
            <a:avLst/>
          </a:prstGeom>
        </p:spPr>
      </p:pic>
      <p:sp>
        <p:nvSpPr>
          <p:cNvPr id="12" name="文本框 11"/>
          <p:cNvSpPr txBox="1"/>
          <p:nvPr>
            <p:custDataLst>
              <p:tags r:id="rId9"/>
            </p:custDataLst>
          </p:nvPr>
        </p:nvSpPr>
        <p:spPr>
          <a:xfrm>
            <a:off x="2161540" y="5713730"/>
            <a:ext cx="1830705" cy="427355"/>
          </a:xfrm>
          <a:prstGeom prst="rect">
            <a:avLst/>
          </a:prstGeom>
          <a:noFill/>
        </p:spPr>
        <p:txBody>
          <a:bodyPr wrap="square" rtlCol="0">
            <a:noAutofit/>
          </a:bodyPr>
          <a:p>
            <a:r>
              <a:rPr lang="zh-CN" altLang="en-US" sz="2400">
                <a:latin typeface="楷体" panose="02010609060101010101" charset="-122"/>
                <a:ea typeface="楷体" panose="02010609060101010101" charset="-122"/>
                <a:sym typeface="+mn-ea"/>
              </a:rPr>
              <a:t>埃及金字塔</a:t>
            </a:r>
            <a:endParaRPr lang="zh-CN" altLang="en-US" sz="2400">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下载"/>
          <p:cNvPicPr>
            <a:picLocks noChangeAspect="1"/>
          </p:cNvPicPr>
          <p:nvPr/>
        </p:nvPicPr>
        <p:blipFill>
          <a:blip r:embed="rId1"/>
          <a:stretch>
            <a:fillRect/>
          </a:stretch>
        </p:blipFill>
        <p:spPr>
          <a:xfrm>
            <a:off x="1969135" y="896620"/>
            <a:ext cx="3223260" cy="4498975"/>
          </a:xfrm>
          <a:prstGeom prst="rect">
            <a:avLst/>
          </a:prstGeom>
        </p:spPr>
      </p:pic>
      <p:pic>
        <p:nvPicPr>
          <p:cNvPr id="5" name="图片 4" descr="下载 (1)"/>
          <p:cNvPicPr>
            <a:picLocks noChangeAspect="1"/>
          </p:cNvPicPr>
          <p:nvPr/>
        </p:nvPicPr>
        <p:blipFill>
          <a:blip r:embed="rId2"/>
          <a:stretch>
            <a:fillRect/>
          </a:stretch>
        </p:blipFill>
        <p:spPr>
          <a:xfrm>
            <a:off x="7134860" y="940435"/>
            <a:ext cx="2796540" cy="4498340"/>
          </a:xfrm>
          <a:prstGeom prst="rect">
            <a:avLst/>
          </a:prstGeom>
        </p:spPr>
      </p:pic>
      <p:sp>
        <p:nvSpPr>
          <p:cNvPr id="6" name="文本框 5"/>
          <p:cNvSpPr txBox="1"/>
          <p:nvPr>
            <p:custDataLst>
              <p:tags r:id="rId3"/>
            </p:custDataLst>
          </p:nvPr>
        </p:nvSpPr>
        <p:spPr>
          <a:xfrm>
            <a:off x="2694305" y="5587365"/>
            <a:ext cx="1772920" cy="484505"/>
          </a:xfrm>
          <a:prstGeom prst="rect">
            <a:avLst/>
          </a:prstGeom>
          <a:noFill/>
        </p:spPr>
        <p:txBody>
          <a:bodyPr wrap="square" rtlCol="0" anchor="t">
            <a:noAutofit/>
          </a:bodyPr>
          <a:p>
            <a:r>
              <a:rPr lang="zh-CN" altLang="en-US" sz="2400">
                <a:latin typeface="楷体" panose="02010609060101010101" charset="-122"/>
                <a:ea typeface="楷体" panose="02010609060101010101" charset="-122"/>
              </a:rPr>
              <a:t>巴黎圣母院</a:t>
            </a:r>
            <a:endParaRPr lang="zh-CN" altLang="en-US" sz="2400">
              <a:latin typeface="楷体" panose="02010609060101010101" charset="-122"/>
              <a:ea typeface="楷体" panose="02010609060101010101" charset="-122"/>
            </a:endParaRPr>
          </a:p>
        </p:txBody>
      </p:sp>
      <p:sp>
        <p:nvSpPr>
          <p:cNvPr id="9" name="文本框 8"/>
          <p:cNvSpPr txBox="1"/>
          <p:nvPr>
            <p:custDataLst>
              <p:tags r:id="rId4"/>
            </p:custDataLst>
          </p:nvPr>
        </p:nvSpPr>
        <p:spPr>
          <a:xfrm>
            <a:off x="7849235" y="5645150"/>
            <a:ext cx="1423035" cy="423545"/>
          </a:xfrm>
          <a:prstGeom prst="rect">
            <a:avLst/>
          </a:prstGeom>
          <a:noFill/>
        </p:spPr>
        <p:txBody>
          <a:bodyPr wrap="square" rtlCol="0" anchor="t">
            <a:noAutofit/>
          </a:bodyPr>
          <a:p>
            <a:r>
              <a:rPr lang="zh-CN" altLang="en-US" sz="2400">
                <a:latin typeface="楷体" panose="02010609060101010101" charset="-122"/>
                <a:ea typeface="楷体" panose="02010609060101010101" charset="-122"/>
              </a:rPr>
              <a:t>东方明珠</a:t>
            </a:r>
            <a:endParaRPr lang="zh-CN" altLang="en-US" sz="2400">
              <a:latin typeface="楷体" panose="02010609060101010101" charset="-122"/>
              <a:ea typeface="楷体" panose="02010609060101010101" charset="-122"/>
            </a:endParaRPr>
          </a:p>
        </p:txBody>
      </p:sp>
      <p:sp>
        <p:nvSpPr>
          <p:cNvPr id="10" name="矩形 9"/>
          <p:cNvSpPr/>
          <p:nvPr>
            <p:custDataLst>
              <p:tags r:id="rId5"/>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12" name="矩形 11"/>
          <p:cNvSpPr/>
          <p:nvPr>
            <p:custDataLst>
              <p:tags r:id="rId7"/>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8"/>
            </p:custDataLst>
          </p:nvPr>
        </p:nvPicPr>
        <p:blipFill>
          <a:blip r:embed="rId9"/>
          <a:stretch>
            <a:fillRect/>
          </a:stretch>
        </p:blipFill>
        <p:spPr>
          <a:xfrm>
            <a:off x="11303635" y="10795"/>
            <a:ext cx="880745" cy="86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v2-49a60e3e92be1e8fd9ce124903690e9f_r"/>
          <p:cNvPicPr>
            <a:picLocks noChangeAspect="1"/>
          </p:cNvPicPr>
          <p:nvPr>
            <p:ph idx="1"/>
          </p:nvPr>
        </p:nvPicPr>
        <p:blipFill>
          <a:blip r:embed="rId1"/>
          <a:stretch>
            <a:fillRect/>
          </a:stretch>
        </p:blipFill>
        <p:spPr>
          <a:xfrm>
            <a:off x="6198870" y="969645"/>
            <a:ext cx="4555490" cy="2877820"/>
          </a:xfrm>
          <a:prstGeom prst="rect">
            <a:avLst/>
          </a:prstGeom>
        </p:spPr>
      </p:pic>
      <p:sp>
        <p:nvSpPr>
          <p:cNvPr id="6" name="矩形 5"/>
          <p:cNvSpPr/>
          <p:nvPr>
            <p:custDataLst>
              <p:tags r:id="rId2"/>
            </p:custDataLst>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1384473" y="252806"/>
            <a:ext cx="2062998" cy="521970"/>
          </a:xfrm>
          <a:prstGeom prst="rect">
            <a:avLst/>
          </a:prstGeom>
          <a:noFill/>
        </p:spPr>
        <p:txBody>
          <a:bodyPr wrap="square" rtlCol="0">
            <a:spAutoFit/>
          </a:bodyPr>
          <a:p>
            <a:pPr algn="ct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黄金比</a:t>
            </a:r>
            <a:r>
              <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rPr>
              <a:t>鉴赏</a:t>
            </a:r>
            <a:endParaRPr lang="zh-CN" altLang="en-US" sz="2800" b="1">
              <a:solidFill>
                <a:srgbClr val="0000FF"/>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custDataLst>
              <p:tags r:id="rId4"/>
            </p:custDataLst>
          </p:nvPr>
        </p:nvSpPr>
        <p:spPr>
          <a:xfrm>
            <a:off x="3447415" y="310515"/>
            <a:ext cx="3891915" cy="394335"/>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校徽"/>
          <p:cNvPicPr>
            <a:picLocks noChangeAspect="1"/>
          </p:cNvPicPr>
          <p:nvPr>
            <p:custDataLst>
              <p:tags r:id="rId5"/>
            </p:custDataLst>
          </p:nvPr>
        </p:nvPicPr>
        <p:blipFill>
          <a:blip r:embed="rId6"/>
          <a:stretch>
            <a:fillRect/>
          </a:stretch>
        </p:blipFill>
        <p:spPr>
          <a:xfrm>
            <a:off x="11303635" y="10795"/>
            <a:ext cx="880745" cy="863600"/>
          </a:xfrm>
          <a:prstGeom prst="rect">
            <a:avLst/>
          </a:prstGeom>
        </p:spPr>
      </p:pic>
      <p:pic>
        <p:nvPicPr>
          <p:cNvPr id="5" name="图片 4" descr="v2-9a28ed7d9a3c9322b58af7f0189fa36b_r"/>
          <p:cNvPicPr>
            <a:picLocks noChangeAspect="1"/>
          </p:cNvPicPr>
          <p:nvPr/>
        </p:nvPicPr>
        <p:blipFill>
          <a:blip r:embed="rId7"/>
          <a:stretch>
            <a:fillRect/>
          </a:stretch>
        </p:blipFill>
        <p:spPr>
          <a:xfrm>
            <a:off x="519430" y="957580"/>
            <a:ext cx="4648835" cy="2889885"/>
          </a:xfrm>
          <a:prstGeom prst="rect">
            <a:avLst/>
          </a:prstGeom>
        </p:spPr>
      </p:pic>
      <p:pic>
        <p:nvPicPr>
          <p:cNvPr id="10" name="图片 9"/>
          <p:cNvPicPr>
            <a:picLocks noChangeAspect="1"/>
          </p:cNvPicPr>
          <p:nvPr/>
        </p:nvPicPr>
        <p:blipFill>
          <a:blip r:embed="rId8"/>
          <a:stretch>
            <a:fillRect/>
          </a:stretch>
        </p:blipFill>
        <p:spPr>
          <a:xfrm>
            <a:off x="2195195" y="3761740"/>
            <a:ext cx="6386830" cy="3091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AS_UNIQUEID" val="3843"/>
  <p:tag name="KSO_WM_BEAUTIFY_FLAG" val=""/>
</p:tagLst>
</file>

<file path=ppt/tags/tag12.xml><?xml version="1.0" encoding="utf-8"?>
<p:tagLst xmlns:p="http://schemas.openxmlformats.org/presentationml/2006/main">
  <p:tag name="AS_UNIQUEID" val="3844"/>
  <p:tag name="KSO_WM_BEAUTIFY_FLAG" val=""/>
</p:tagLst>
</file>

<file path=ppt/tags/tag13.xml><?xml version="1.0" encoding="utf-8"?>
<p:tagLst xmlns:p="http://schemas.openxmlformats.org/presentationml/2006/main">
  <p:tag name="AS_UNIQUEID" val="3845"/>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AS_UNIQUEID" val="3843"/>
  <p:tag name="KSO_WM_BEAUTIFY_FLAG" val=""/>
</p:tagLst>
</file>

<file path=ppt/tags/tag17.xml><?xml version="1.0" encoding="utf-8"?>
<p:tagLst xmlns:p="http://schemas.openxmlformats.org/presentationml/2006/main">
  <p:tag name="AS_UNIQUEID" val="3844"/>
  <p:tag name="KSO_WM_BEAUTIFY_FLAG" val=""/>
</p:tagLst>
</file>

<file path=ppt/tags/tag18.xml><?xml version="1.0" encoding="utf-8"?>
<p:tagLst xmlns:p="http://schemas.openxmlformats.org/presentationml/2006/main">
  <p:tag name="AS_UNIQUEID" val="3845"/>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AS_UNIQUEID" val="3843"/>
  <p:tag name="KSO_WM_BEAUTIFY_FLAG" val=""/>
</p:tagLst>
</file>

<file path=ppt/tags/tag20.xml><?xml version="1.0" encoding="utf-8"?>
<p:tagLst xmlns:p="http://schemas.openxmlformats.org/presentationml/2006/main">
  <p:tag name="AS_UNIQUEID" val="3843"/>
  <p:tag name="KSO_WM_BEAUTIFY_FLAG" val=""/>
</p:tagLst>
</file>

<file path=ppt/tags/tag21.xml><?xml version="1.0" encoding="utf-8"?>
<p:tagLst xmlns:p="http://schemas.openxmlformats.org/presentationml/2006/main">
  <p:tag name="AS_UNIQUEID" val="3844"/>
  <p:tag name="KSO_WM_BEAUTIFY_FLAG" val=""/>
</p:tagLst>
</file>

<file path=ppt/tags/tag22.xml><?xml version="1.0" encoding="utf-8"?>
<p:tagLst xmlns:p="http://schemas.openxmlformats.org/presentationml/2006/main">
  <p:tag name="AS_UNIQUEID" val="3845"/>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AS_UNIQUEID" val="3843"/>
  <p:tag name="KSO_WM_BEAUTIFY_FLAG" val=""/>
</p:tagLst>
</file>

<file path=ppt/tags/tag25.xml><?xml version="1.0" encoding="utf-8"?>
<p:tagLst xmlns:p="http://schemas.openxmlformats.org/presentationml/2006/main">
  <p:tag name="AS_UNIQUEID" val="3844"/>
  <p:tag name="KSO_WM_BEAUTIFY_FLAG" val=""/>
</p:tagLst>
</file>

<file path=ppt/tags/tag26.xml><?xml version="1.0" encoding="utf-8"?>
<p:tagLst xmlns:p="http://schemas.openxmlformats.org/presentationml/2006/main">
  <p:tag name="AS_UNIQUEID" val="3845"/>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AS_UNIQUEID" val="3844"/>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AS_UNIQUEID" val="3843"/>
  <p:tag name="KSO_WM_BEAUTIFY_FLAG" val=""/>
</p:tagLst>
</file>

<file path=ppt/tags/tag33.xml><?xml version="1.0" encoding="utf-8"?>
<p:tagLst xmlns:p="http://schemas.openxmlformats.org/presentationml/2006/main">
  <p:tag name="AS_UNIQUEID" val="3844"/>
  <p:tag name="KSO_WM_BEAUTIFY_FLAG" val=""/>
</p:tagLst>
</file>

<file path=ppt/tags/tag34.xml><?xml version="1.0" encoding="utf-8"?>
<p:tagLst xmlns:p="http://schemas.openxmlformats.org/presentationml/2006/main">
  <p:tag name="AS_UNIQUEID" val="3845"/>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AS_UNIQUEID" val="3843"/>
  <p:tag name="KSO_WM_BEAUTIFY_FLAG" val=""/>
</p:tagLst>
</file>

<file path=ppt/tags/tag37.xml><?xml version="1.0" encoding="utf-8"?>
<p:tagLst xmlns:p="http://schemas.openxmlformats.org/presentationml/2006/main">
  <p:tag name="AS_UNIQUEID" val="3844"/>
  <p:tag name="KSO_WM_BEAUTIFY_FLAG" val=""/>
</p:tagLst>
</file>

<file path=ppt/tags/tag38.xml><?xml version="1.0" encoding="utf-8"?>
<p:tagLst xmlns:p="http://schemas.openxmlformats.org/presentationml/2006/main">
  <p:tag name="AS_UNIQUEID" val="3845"/>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AS_UNIQUEID" val="3845"/>
  <p:tag name="KSO_WM_BEAUTIFY_FLAG" val=""/>
</p:tagLst>
</file>

<file path=ppt/tags/tag40.xml><?xml version="1.0" encoding="utf-8"?>
<p:tagLst xmlns:p="http://schemas.openxmlformats.org/presentationml/2006/main">
  <p:tag name="AS_UNIQUEID" val="3843"/>
  <p:tag name="KSO_WM_BEAUTIFY_FLAG" val=""/>
</p:tagLst>
</file>

<file path=ppt/tags/tag41.xml><?xml version="1.0" encoding="utf-8"?>
<p:tagLst xmlns:p="http://schemas.openxmlformats.org/presentationml/2006/main">
  <p:tag name="AS_UNIQUEID" val="3844"/>
  <p:tag name="KSO_WM_BEAUTIFY_FLAG" val=""/>
</p:tagLst>
</file>

<file path=ppt/tags/tag42.xml><?xml version="1.0" encoding="utf-8"?>
<p:tagLst xmlns:p="http://schemas.openxmlformats.org/presentationml/2006/main">
  <p:tag name="AS_UNIQUEID" val="3845"/>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AS_UNIQUEID" val="3843"/>
  <p:tag name="KSO_WM_BEAUTIFY_FLAG" val=""/>
</p:tagLst>
</file>

<file path=ppt/tags/tag45.xml><?xml version="1.0" encoding="utf-8"?>
<p:tagLst xmlns:p="http://schemas.openxmlformats.org/presentationml/2006/main">
  <p:tag name="AS_UNIQUEID" val="3844"/>
  <p:tag name="KSO_WM_BEAUTIFY_FLAG" val=""/>
</p:tagLst>
</file>

<file path=ppt/tags/tag46.xml><?xml version="1.0" encoding="utf-8"?>
<p:tagLst xmlns:p="http://schemas.openxmlformats.org/presentationml/2006/main">
  <p:tag name="AS_UNIQUEID" val="3845"/>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AS_UNIQUEID" val="3843"/>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AS_UNIQUEID" val="3844"/>
  <p:tag name="KSO_WM_BEAUTIFY_FLAG" val=""/>
</p:tagLst>
</file>

<file path=ppt/tags/tag51.xml><?xml version="1.0" encoding="utf-8"?>
<p:tagLst xmlns:p="http://schemas.openxmlformats.org/presentationml/2006/main">
  <p:tag name="AS_UNIQUEID" val="3845"/>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AS_UNIQUEID" val="3843"/>
  <p:tag name="KSO_WM_BEAUTIFY_FLAG" val=""/>
</p:tagLst>
</file>

<file path=ppt/tags/tag54.xml><?xml version="1.0" encoding="utf-8"?>
<p:tagLst xmlns:p="http://schemas.openxmlformats.org/presentationml/2006/main">
  <p:tag name="AS_UNIQUEID" val="3844"/>
  <p:tag name="KSO_WM_BEAUTIFY_FLAG" val=""/>
</p:tagLst>
</file>

<file path=ppt/tags/tag55.xml><?xml version="1.0" encoding="utf-8"?>
<p:tagLst xmlns:p="http://schemas.openxmlformats.org/presentationml/2006/main">
  <p:tag name="AS_UNIQUEID" val="3845"/>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AS_UNIQUEID" val="3843"/>
  <p:tag name="KSO_WM_BEAUTIFY_FLAG" val=""/>
</p:tagLst>
</file>

<file path=ppt/tags/tag58.xml><?xml version="1.0" encoding="utf-8"?>
<p:tagLst xmlns:p="http://schemas.openxmlformats.org/presentationml/2006/main">
  <p:tag name="AS_UNIQUEID" val="3844"/>
  <p:tag name="KSO_WM_BEAUTIFY_FLAG" val=""/>
</p:tagLst>
</file>

<file path=ppt/tags/tag59.xml><?xml version="1.0" encoding="utf-8"?>
<p:tagLst xmlns:p="http://schemas.openxmlformats.org/presentationml/2006/main">
  <p:tag name="AS_UNIQUEID" val="3845"/>
  <p:tag name="KSO_WM_BEAUTIFY_FLAG" val=""/>
</p:tagLst>
</file>

<file path=ppt/tags/tag6.xml><?xml version="1.0" encoding="utf-8"?>
<p:tagLst xmlns:p="http://schemas.openxmlformats.org/presentationml/2006/main">
  <p:tag name="AS_UNIQUEID" val="3843"/>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AS_UNIQUEID" val="3843"/>
  <p:tag name="KSO_WM_BEAUTIFY_FLAG" val=""/>
</p:tagLst>
</file>

<file path=ppt/tags/tag62.xml><?xml version="1.0" encoding="utf-8"?>
<p:tagLst xmlns:p="http://schemas.openxmlformats.org/presentationml/2006/main">
  <p:tag name="AS_UNIQUEID" val="3844"/>
  <p:tag name="KSO_WM_BEAUTIFY_FLAG" val=""/>
</p:tagLst>
</file>

<file path=ppt/tags/tag63.xml><?xml version="1.0" encoding="utf-8"?>
<p:tagLst xmlns:p="http://schemas.openxmlformats.org/presentationml/2006/main">
  <p:tag name="AS_UNIQUEID" val="3845"/>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AS_UNIQUEID" val="3843"/>
  <p:tag name="KSO_WM_BEAUTIFY_FLAG" val=""/>
</p:tagLst>
</file>

<file path=ppt/tags/tag67.xml><?xml version="1.0" encoding="utf-8"?>
<p:tagLst xmlns:p="http://schemas.openxmlformats.org/presentationml/2006/main">
  <p:tag name="AS_UNIQUEID" val="3844"/>
  <p:tag name="KSO_WM_BEAUTIFY_FLAG" val=""/>
</p:tagLst>
</file>

<file path=ppt/tags/tag68.xml><?xml version="1.0" encoding="utf-8"?>
<p:tagLst xmlns:p="http://schemas.openxmlformats.org/presentationml/2006/main">
  <p:tag name="AS_UNIQUEID" val="3845"/>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AS_UNIQUEID" val="3844"/>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AS_UNIQUEID" val="3843"/>
  <p:tag name="KSO_WM_BEAUTIFY_FLAG" val=""/>
</p:tagLst>
</file>

<file path=ppt/tags/tag75.xml><?xml version="1.0" encoding="utf-8"?>
<p:tagLst xmlns:p="http://schemas.openxmlformats.org/presentationml/2006/main">
  <p:tag name="AS_UNIQUEID" val="3844"/>
  <p:tag name="KSO_WM_BEAUTIFY_FLAG" val=""/>
</p:tagLst>
</file>

<file path=ppt/tags/tag76.xml><?xml version="1.0" encoding="utf-8"?>
<p:tagLst xmlns:p="http://schemas.openxmlformats.org/presentationml/2006/main">
  <p:tag name="AS_UNIQUEID" val="3845"/>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AS_UNIQUEID" val="3843"/>
  <p:tag name="KSO_WM_BEAUTIFY_FLAG" val=""/>
</p:tagLst>
</file>

<file path=ppt/tags/tag8.xml><?xml version="1.0" encoding="utf-8"?>
<p:tagLst xmlns:p="http://schemas.openxmlformats.org/presentationml/2006/main">
  <p:tag name="AS_UNIQUEID" val="3845"/>
  <p:tag name="KSO_WM_BEAUTIFY_FLAG" val=""/>
</p:tagLst>
</file>

<file path=ppt/tags/tag80.xml><?xml version="1.0" encoding="utf-8"?>
<p:tagLst xmlns:p="http://schemas.openxmlformats.org/presentationml/2006/main">
  <p:tag name="AS_UNIQUEID" val="3844"/>
  <p:tag name="KSO_WM_BEAUTIFY_FLAG" val=""/>
</p:tagLst>
</file>

<file path=ppt/tags/tag81.xml><?xml version="1.0" encoding="utf-8"?>
<p:tagLst xmlns:p="http://schemas.openxmlformats.org/presentationml/2006/main">
  <p:tag name="AS_UNIQUEID" val="3845"/>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AS_UNIQUEID" val="3843"/>
  <p:tag name="KSO_WM_BEAUTIFY_FLAG" val=""/>
</p:tagLst>
</file>

<file path=ppt/tags/tag84.xml><?xml version="1.0" encoding="utf-8"?>
<p:tagLst xmlns:p="http://schemas.openxmlformats.org/presentationml/2006/main">
  <p:tag name="AS_UNIQUEID" val="3844"/>
  <p:tag name="KSO_WM_BEAUTIFY_FLAG" val=""/>
</p:tagLst>
</file>

<file path=ppt/tags/tag85.xml><?xml version="1.0" encoding="utf-8"?>
<p:tagLst xmlns:p="http://schemas.openxmlformats.org/presentationml/2006/main">
  <p:tag name="AS_UNIQUEID" val="3845"/>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AS_UNIQUEID" val="3843"/>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AS_UNIQUEID" val="3844"/>
  <p:tag name="KSO_WM_BEAUTIFY_FLAG" val=""/>
</p:tagLst>
</file>

<file path=ppt/tags/tag91.xml><?xml version="1.0" encoding="utf-8"?>
<p:tagLst xmlns:p="http://schemas.openxmlformats.org/presentationml/2006/main">
  <p:tag name="AS_UNIQUEID" val="3845"/>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commondata" val="eyJoZGlkIjoiNTYwNDkwYjJhZTkxNTI4Y2I4NjY5ZjQ5NzAwOWQ4NDM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1510</Words>
  <Application>WPS 演示</Application>
  <PresentationFormat>宽屏</PresentationFormat>
  <Paragraphs>131</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楷体</vt:lpstr>
      <vt:lpstr>Times New Roman</vt:lpstr>
      <vt:lpstr>Cambria Math</vt:lpstr>
      <vt:lpstr>MS Mincho</vt:lpstr>
      <vt:lpstr>Segoe Print</vt:lpstr>
      <vt:lpstr>Calibri</vt:lpstr>
      <vt:lpstr>微软雅黑</vt:lpstr>
      <vt:lpstr>Arial Unicode MS</vt:lpstr>
      <vt:lpstr>WPS</vt:lpstr>
      <vt:lpstr>数学文化专题——美的比例探究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张菊</dc:creator>
  <cp:lastModifiedBy>桔子</cp:lastModifiedBy>
  <cp:revision>15</cp:revision>
  <dcterms:created xsi:type="dcterms:W3CDTF">2023-08-09T12:44:00Z</dcterms:created>
  <dcterms:modified xsi:type="dcterms:W3CDTF">2023-12-22T02:33:42Z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F92F238F10114834A21092E307FB09CF_13</vt:lpwstr>
  </property>
  <property fmtid="{D5CDD505-2E9C-101B-9397-08002B2CF9AE}" pid="3" name="KSOProductBuildVer">
    <vt:lpwstr>2052-12.1.0.15990</vt:lpwstr>
  </property>
</Properties>
</file>